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1" r:id="rId2"/>
    <p:sldId id="271" r:id="rId3"/>
    <p:sldId id="258" r:id="rId4"/>
    <p:sldId id="337" r:id="rId5"/>
    <p:sldId id="339" r:id="rId6"/>
    <p:sldId id="338" r:id="rId7"/>
    <p:sldId id="302" r:id="rId8"/>
    <p:sldId id="324" r:id="rId9"/>
    <p:sldId id="325" r:id="rId10"/>
    <p:sldId id="326" r:id="rId11"/>
    <p:sldId id="340" r:id="rId12"/>
    <p:sldId id="303" r:id="rId13"/>
    <p:sldId id="327" r:id="rId14"/>
    <p:sldId id="328" r:id="rId15"/>
    <p:sldId id="329" r:id="rId16"/>
    <p:sldId id="341" r:id="rId17"/>
    <p:sldId id="342" r:id="rId18"/>
    <p:sldId id="304" r:id="rId19"/>
    <p:sldId id="330" r:id="rId20"/>
    <p:sldId id="331" r:id="rId21"/>
    <p:sldId id="332" r:id="rId22"/>
    <p:sldId id="273"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A"/>
    <a:srgbClr val="335899"/>
    <a:srgbClr val="3F6AB7"/>
    <a:srgbClr val="7991CE"/>
    <a:srgbClr val="B3BEDF"/>
    <a:srgbClr val="0171C5"/>
    <a:srgbClr val="7E3A66"/>
    <a:srgbClr val="7E6CC3"/>
    <a:srgbClr val="68578F"/>
    <a:srgbClr val="3F5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9" autoAdjust="0"/>
    <p:restoredTop sz="94660"/>
  </p:normalViewPr>
  <p:slideViewPr>
    <p:cSldViewPr snapToGrid="0" showGuides="1">
      <p:cViewPr varScale="1">
        <p:scale>
          <a:sx n="66" d="100"/>
          <a:sy n="66" d="100"/>
        </p:scale>
        <p:origin x="916" y="4"/>
      </p:cViewPr>
      <p:guideLst>
        <p:guide orient="horz" pos="2137"/>
        <p:guide pos="3817"/>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圆角矩形 6"/>
          <p:cNvSpPr/>
          <p:nvPr userDrawn="1"/>
        </p:nvSpPr>
        <p:spPr>
          <a:xfrm>
            <a:off x="2019869" y="5501898"/>
            <a:ext cx="10172131" cy="1284102"/>
          </a:xfrm>
          <a:prstGeom prst="roundRect">
            <a:avLst>
              <a:gd name="adj" fmla="val 0"/>
            </a:avLst>
          </a:prstGeom>
          <a:solidFill>
            <a:srgbClr val="004F8A">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userDrawn="1"/>
        </p:nvSpPr>
        <p:spPr>
          <a:xfrm>
            <a:off x="0" y="5501898"/>
            <a:ext cx="3048000" cy="1284102"/>
          </a:xfrm>
          <a:custGeom>
            <a:avLst/>
            <a:gdLst>
              <a:gd name="connsiteX0" fmla="*/ 0 w 3036468"/>
              <a:gd name="connsiteY0" fmla="*/ 0 h 1800000"/>
              <a:gd name="connsiteX1" fmla="*/ 3036468 w 3036468"/>
              <a:gd name="connsiteY1" fmla="*/ 0 h 1800000"/>
              <a:gd name="connsiteX2" fmla="*/ 2061536 w 3036468"/>
              <a:gd name="connsiteY2" fmla="*/ 1800000 h 1800000"/>
              <a:gd name="connsiteX3" fmla="*/ 0 w 3036468"/>
              <a:gd name="connsiteY3" fmla="*/ 1800000 h 1800000"/>
            </a:gdLst>
            <a:ahLst/>
            <a:cxnLst>
              <a:cxn ang="0">
                <a:pos x="connsiteX0" y="connsiteY0"/>
              </a:cxn>
              <a:cxn ang="0">
                <a:pos x="connsiteX1" y="connsiteY1"/>
              </a:cxn>
              <a:cxn ang="0">
                <a:pos x="connsiteX2" y="connsiteY2"/>
              </a:cxn>
              <a:cxn ang="0">
                <a:pos x="connsiteX3" y="connsiteY3"/>
              </a:cxn>
            </a:cxnLst>
            <a:rect l="l" t="t" r="r" b="b"/>
            <a:pathLst>
              <a:path w="3036468" h="1800000">
                <a:moveTo>
                  <a:pt x="0" y="0"/>
                </a:moveTo>
                <a:lnTo>
                  <a:pt x="3036468" y="0"/>
                </a:lnTo>
                <a:lnTo>
                  <a:pt x="2061536" y="1800000"/>
                </a:lnTo>
                <a:lnTo>
                  <a:pt x="0" y="1800000"/>
                </a:lnTo>
                <a:close/>
              </a:path>
            </a:pathLst>
          </a:cu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5429898"/>
            <a:ext cx="12192000" cy="72000"/>
          </a:xfrm>
          <a:prstGeom prst="rec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786000"/>
            <a:ext cx="12192000" cy="72000"/>
          </a:xfrm>
          <a:prstGeom prst="rec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2743201" y="5970198"/>
            <a:ext cx="9448799" cy="522360"/>
          </a:xfrm>
        </p:spPr>
        <p:txBody>
          <a:bodyPr anchor="ctr"/>
          <a:lstStyle>
            <a:lvl1pPr algn="l">
              <a:defRPr sz="60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4" name="日期占位符 3"/>
          <p:cNvSpPr>
            <a:spLocks noGrp="1"/>
          </p:cNvSpPr>
          <p:nvPr>
            <p:ph type="dt" sz="half" idx="10"/>
          </p:nvPr>
        </p:nvSpPr>
        <p:spPr/>
        <p:txBody>
          <a:bodyPr/>
          <a:lstStyle/>
          <a:p>
            <a:fld id="{807DB26E-7550-4A68-B9ED-0930F4C79F79}" type="datetimeFigureOut">
              <a:rPr lang="zh-CN" altLang="en-US" smtClean="0"/>
              <a:t>2024/4/1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t>‹#›</a:t>
            </a:fld>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362" y="5611454"/>
            <a:ext cx="1100407" cy="11036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 name="任意多边形 9"/>
          <p:cNvSpPr/>
          <p:nvPr userDrawn="1"/>
        </p:nvSpPr>
        <p:spPr>
          <a:xfrm>
            <a:off x="0" y="72000"/>
            <a:ext cx="1095825" cy="914400"/>
          </a:xfrm>
          <a:custGeom>
            <a:avLst/>
            <a:gdLst>
              <a:gd name="connsiteX0" fmla="*/ 0 w 1095825"/>
              <a:gd name="connsiteY0" fmla="*/ 0 h 914400"/>
              <a:gd name="connsiteX1" fmla="*/ 1095825 w 1095825"/>
              <a:gd name="connsiteY1" fmla="*/ 0 h 914400"/>
              <a:gd name="connsiteX2" fmla="*/ 608144 w 1095825"/>
              <a:gd name="connsiteY2" fmla="*/ 914400 h 914400"/>
              <a:gd name="connsiteX3" fmla="*/ 0 w 1095825"/>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95825" h="914400">
                <a:moveTo>
                  <a:pt x="0" y="0"/>
                </a:moveTo>
                <a:lnTo>
                  <a:pt x="1095825" y="0"/>
                </a:lnTo>
                <a:lnTo>
                  <a:pt x="608144" y="914400"/>
                </a:lnTo>
                <a:lnTo>
                  <a:pt x="0" y="914400"/>
                </a:lnTo>
                <a:close/>
              </a:path>
            </a:pathLst>
          </a:cu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095824" y="72000"/>
            <a:ext cx="10257975" cy="914400"/>
          </a:xfrm>
        </p:spPr>
        <p:txBody>
          <a:bodyPr/>
          <a:lstStyle>
            <a:lvl1pPr>
              <a:defRPr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807DB26E-7550-4A68-B9ED-0930F4C79F79}" type="datetimeFigureOut">
              <a:rPr lang="zh-CN" altLang="en-US" smtClean="0"/>
              <a:t>2024/4/1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11" name="矩形 10"/>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662" y="238790"/>
            <a:ext cx="528467" cy="530020"/>
          </a:xfrm>
          <a:prstGeom prst="rect">
            <a:avLst/>
          </a:prstGeom>
        </p:spPr>
      </p:pic>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4F8A"/>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lgn="ctr">
              <a:defRPr sz="600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4" name="日期占位符 3"/>
          <p:cNvSpPr>
            <a:spLocks noGrp="1"/>
          </p:cNvSpPr>
          <p:nvPr>
            <p:ph type="dt" sz="half" idx="10"/>
          </p:nvPr>
        </p:nvSpPr>
        <p:spPr/>
        <p:txBody>
          <a:bodyPr/>
          <a:lstStyle/>
          <a:p>
            <a:fld id="{807DB26E-7550-4A68-B9ED-0930F4C79F79}" type="datetimeFigureOut">
              <a:rPr lang="zh-CN" altLang="en-US" smtClean="0"/>
              <a:t>2024/4/1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9" name="图片占位符 8"/>
          <p:cNvSpPr>
            <a:spLocks noGrp="1"/>
          </p:cNvSpPr>
          <p:nvPr>
            <p:ph type="pic" sz="quarter" idx="13"/>
          </p:nvPr>
        </p:nvSpPr>
        <p:spPr>
          <a:xfrm>
            <a:off x="0" y="0"/>
            <a:ext cx="6813176" cy="6858000"/>
          </a:xfrm>
          <a:ln>
            <a:noFill/>
          </a:ln>
        </p:spPr>
        <p:txBody>
          <a:bodyPr/>
          <a:lstStyle/>
          <a:p>
            <a:endParaRPr lang="zh-CN" altLang="en-US" dirty="0"/>
          </a:p>
        </p:txBody>
      </p:sp>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8" name="任意多边形 7"/>
          <p:cNvSpPr/>
          <p:nvPr userDrawn="1"/>
        </p:nvSpPr>
        <p:spPr>
          <a:xfrm>
            <a:off x="0" y="72000"/>
            <a:ext cx="1095825" cy="914400"/>
          </a:xfrm>
          <a:custGeom>
            <a:avLst/>
            <a:gdLst>
              <a:gd name="connsiteX0" fmla="*/ 0 w 1095825"/>
              <a:gd name="connsiteY0" fmla="*/ 0 h 914400"/>
              <a:gd name="connsiteX1" fmla="*/ 1095825 w 1095825"/>
              <a:gd name="connsiteY1" fmla="*/ 0 h 914400"/>
              <a:gd name="connsiteX2" fmla="*/ 608144 w 1095825"/>
              <a:gd name="connsiteY2" fmla="*/ 914400 h 914400"/>
              <a:gd name="connsiteX3" fmla="*/ 0 w 1095825"/>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95825" h="914400">
                <a:moveTo>
                  <a:pt x="0" y="0"/>
                </a:moveTo>
                <a:lnTo>
                  <a:pt x="1095825" y="0"/>
                </a:lnTo>
                <a:lnTo>
                  <a:pt x="608144" y="914400"/>
                </a:lnTo>
                <a:lnTo>
                  <a:pt x="0" y="914400"/>
                </a:lnTo>
                <a:close/>
              </a:path>
            </a:pathLst>
          </a:cu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095824" y="72000"/>
            <a:ext cx="10257975" cy="914400"/>
          </a:xfrm>
        </p:spPr>
        <p:txBody>
          <a:bodyPr/>
          <a:lstStyle>
            <a:lvl1pPr>
              <a:defRPr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807DB26E-7550-4A68-B9ED-0930F4C79F79}" type="datetimeFigureOut">
              <a:rPr lang="zh-CN" altLang="en-US" smtClean="0"/>
              <a:t>2024/4/1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10" name="矩形 9"/>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662" y="238790"/>
            <a:ext cx="528467" cy="530020"/>
          </a:xfrm>
          <a:prstGeom prst="rect">
            <a:avLst/>
          </a:prstGeom>
        </p:spPr>
      </p:pic>
      <p:sp>
        <p:nvSpPr>
          <p:cNvPr id="6" name="矩形 5"/>
          <p:cNvSpPr/>
          <p:nvPr userDrawn="1"/>
        </p:nvSpPr>
        <p:spPr>
          <a:xfrm>
            <a:off x="7858760" y="607949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7DB26E-7550-4A68-B9ED-0930F4C79F79}" type="datetimeFigureOut">
              <a:rPr lang="zh-CN" altLang="en-US" smtClean="0"/>
              <a:t>2024/4/1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5" name="矩形 4"/>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004F8A"/>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7DB26E-7550-4A68-B9ED-0930F4C79F79}" type="datetimeFigureOut">
              <a:rPr lang="zh-CN" altLang="en-US" smtClean="0"/>
              <a:t>2024/4/1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10" name="矩形 9"/>
          <p:cNvSpPr/>
          <p:nvPr userDrawn="1"/>
        </p:nvSpPr>
        <p:spPr>
          <a:xfrm>
            <a:off x="-1" y="1"/>
            <a:ext cx="10468725" cy="9525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6096000" y="6108700"/>
            <a:ext cx="6096000" cy="7493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fld id="{72BB5F89-3C37-49A6-B7CC-41D189EEC0B1}" type="datetimeFigureOut">
              <a:rPr lang="zh-CN" altLang="en-US" smtClean="0"/>
              <a:t>2024/4/1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89001C-556A-4238-A7E0-2B72E20C5D72}" type="slidenum">
              <a:rPr lang="zh-CN" altLang="en-US" smtClean="0"/>
              <a:t>‹#›</a:t>
            </a:fld>
            <a:endParaRPr lang="zh-CN" altLang="en-US"/>
          </a:p>
        </p:txBody>
      </p:sp>
      <p:sp>
        <p:nvSpPr>
          <p:cNvPr id="7" name="矩形 6"/>
          <p:cNvSpPr/>
          <p:nvPr userDrawn="1"/>
        </p:nvSpPr>
        <p:spPr>
          <a:xfrm>
            <a:off x="-6350" y="5349875"/>
            <a:ext cx="8286750" cy="1511300"/>
          </a:xfrm>
          <a:custGeom>
            <a:avLst/>
            <a:gdLst>
              <a:gd name="connsiteX0" fmla="*/ 0 w 7404100"/>
              <a:gd name="connsiteY0" fmla="*/ 0 h 1498600"/>
              <a:gd name="connsiteX1" fmla="*/ 7404100 w 7404100"/>
              <a:gd name="connsiteY1" fmla="*/ 0 h 1498600"/>
              <a:gd name="connsiteX2" fmla="*/ 7404100 w 7404100"/>
              <a:gd name="connsiteY2" fmla="*/ 1498600 h 1498600"/>
              <a:gd name="connsiteX3" fmla="*/ 0 w 7404100"/>
              <a:gd name="connsiteY3" fmla="*/ 1498600 h 1498600"/>
              <a:gd name="connsiteX4" fmla="*/ 0 w 7404100"/>
              <a:gd name="connsiteY4" fmla="*/ 0 h 1498600"/>
              <a:gd name="connsiteX0-1" fmla="*/ 0 w 7404100"/>
              <a:gd name="connsiteY0-2" fmla="*/ 0 h 1498600"/>
              <a:gd name="connsiteX1-3" fmla="*/ 6121400 w 7404100"/>
              <a:gd name="connsiteY1-4" fmla="*/ 0 h 1498600"/>
              <a:gd name="connsiteX2-5" fmla="*/ 7404100 w 7404100"/>
              <a:gd name="connsiteY2-6" fmla="*/ 1498600 h 1498600"/>
              <a:gd name="connsiteX3-7" fmla="*/ 0 w 7404100"/>
              <a:gd name="connsiteY3-8" fmla="*/ 1498600 h 1498600"/>
              <a:gd name="connsiteX4-9" fmla="*/ 0 w 7404100"/>
              <a:gd name="connsiteY4-10" fmla="*/ 0 h 1498600"/>
              <a:gd name="connsiteX0-11" fmla="*/ 0 w 8280400"/>
              <a:gd name="connsiteY0-12" fmla="*/ 0 h 1511300"/>
              <a:gd name="connsiteX1-13" fmla="*/ 6121400 w 8280400"/>
              <a:gd name="connsiteY1-14" fmla="*/ 0 h 1511300"/>
              <a:gd name="connsiteX2-15" fmla="*/ 8280400 w 8280400"/>
              <a:gd name="connsiteY2-16" fmla="*/ 1511300 h 1511300"/>
              <a:gd name="connsiteX3-17" fmla="*/ 0 w 8280400"/>
              <a:gd name="connsiteY3-18" fmla="*/ 1498600 h 1511300"/>
              <a:gd name="connsiteX4-19" fmla="*/ 0 w 8280400"/>
              <a:gd name="connsiteY4-20" fmla="*/ 0 h 1511300"/>
              <a:gd name="connsiteX0-21" fmla="*/ 6350 w 8286750"/>
              <a:gd name="connsiteY0-22" fmla="*/ 0 h 1511300"/>
              <a:gd name="connsiteX1-23" fmla="*/ 6127750 w 8286750"/>
              <a:gd name="connsiteY1-24" fmla="*/ 0 h 1511300"/>
              <a:gd name="connsiteX2-25" fmla="*/ 8286750 w 8286750"/>
              <a:gd name="connsiteY2-26" fmla="*/ 1511300 h 1511300"/>
              <a:gd name="connsiteX3-27" fmla="*/ 0 w 8286750"/>
              <a:gd name="connsiteY3-28" fmla="*/ 1504950 h 1511300"/>
              <a:gd name="connsiteX4-29" fmla="*/ 6350 w 8286750"/>
              <a:gd name="connsiteY4-30" fmla="*/ 0 h 15113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86750" h="1511300">
                <a:moveTo>
                  <a:pt x="6350" y="0"/>
                </a:moveTo>
                <a:lnTo>
                  <a:pt x="6127750" y="0"/>
                </a:lnTo>
                <a:lnTo>
                  <a:pt x="8286750" y="1511300"/>
                </a:lnTo>
                <a:lnTo>
                  <a:pt x="0" y="1504950"/>
                </a:lnTo>
                <a:cubicBezTo>
                  <a:pt x="2117" y="1003300"/>
                  <a:pt x="4233" y="501650"/>
                  <a:pt x="6350" y="0"/>
                </a:cubicBezTo>
                <a:close/>
              </a:path>
            </a:pathLst>
          </a:custGeom>
          <a:solidFill>
            <a:srgbClr val="017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0121900" y="0"/>
            <a:ext cx="2070100" cy="825500"/>
          </a:xfrm>
          <a:custGeom>
            <a:avLst/>
            <a:gdLst>
              <a:gd name="connsiteX0" fmla="*/ 0 w 2692400"/>
              <a:gd name="connsiteY0" fmla="*/ 0 h 825500"/>
              <a:gd name="connsiteX1" fmla="*/ 2692400 w 2692400"/>
              <a:gd name="connsiteY1" fmla="*/ 0 h 825500"/>
              <a:gd name="connsiteX2" fmla="*/ 2692400 w 2692400"/>
              <a:gd name="connsiteY2" fmla="*/ 825500 h 825500"/>
              <a:gd name="connsiteX3" fmla="*/ 0 w 2692400"/>
              <a:gd name="connsiteY3" fmla="*/ 825500 h 825500"/>
              <a:gd name="connsiteX4" fmla="*/ 0 w 2692400"/>
              <a:gd name="connsiteY4" fmla="*/ 0 h 825500"/>
              <a:gd name="connsiteX0-1" fmla="*/ 0 w 2692400"/>
              <a:gd name="connsiteY0-2" fmla="*/ 0 h 825500"/>
              <a:gd name="connsiteX1-3" fmla="*/ 2692400 w 2692400"/>
              <a:gd name="connsiteY1-4" fmla="*/ 0 h 825500"/>
              <a:gd name="connsiteX2-5" fmla="*/ 2692400 w 2692400"/>
              <a:gd name="connsiteY2-6" fmla="*/ 825500 h 825500"/>
              <a:gd name="connsiteX3-7" fmla="*/ 965200 w 2692400"/>
              <a:gd name="connsiteY3-8" fmla="*/ 825500 h 825500"/>
              <a:gd name="connsiteX4-9" fmla="*/ 0 w 2692400"/>
              <a:gd name="connsiteY4-10" fmla="*/ 0 h 8255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92400" h="825500">
                <a:moveTo>
                  <a:pt x="0" y="0"/>
                </a:moveTo>
                <a:lnTo>
                  <a:pt x="2692400" y="0"/>
                </a:lnTo>
                <a:lnTo>
                  <a:pt x="2692400" y="825500"/>
                </a:lnTo>
                <a:lnTo>
                  <a:pt x="965200" y="825500"/>
                </a:lnTo>
                <a:lnTo>
                  <a:pt x="0" y="0"/>
                </a:lnTo>
                <a:close/>
              </a:path>
            </a:pathLst>
          </a:custGeom>
          <a:solidFill>
            <a:srgbClr val="017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393699" y="5816203"/>
            <a:ext cx="6355444" cy="800893"/>
          </a:xfrm>
        </p:spPr>
        <p:txBody>
          <a:bodyPr anchor="b">
            <a:noAutofit/>
          </a:bodyPr>
          <a:lstStyle>
            <a:lvl1pPr algn="l">
              <a:defRPr sz="48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8153400" y="6285706"/>
            <a:ext cx="3966030" cy="506411"/>
          </a:xfrm>
        </p:spPr>
        <p:txBody>
          <a:bodyPr/>
          <a:lstStyle>
            <a:lvl1pPr marL="0" indent="0" algn="ctr">
              <a:buNone/>
              <a:defRPr sz="2400">
                <a:solidFill>
                  <a:schemeClr val="bg1"/>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5625" y="34567"/>
            <a:ext cx="754150" cy="756366"/>
          </a:xfrm>
          <a:prstGeom prst="rect">
            <a:avLst/>
          </a:prstGeom>
        </p:spPr>
      </p:pic>
      <p:sp>
        <p:nvSpPr>
          <p:cNvPr id="13" name="矩形 12"/>
          <p:cNvSpPr/>
          <p:nvPr userDrawn="1"/>
        </p:nvSpPr>
        <p:spPr>
          <a:xfrm>
            <a:off x="126999" y="5718629"/>
            <a:ext cx="139701" cy="95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2000"/>
            <a:ext cx="10515600" cy="9144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7DB26E-7550-4A68-B9ED-0930F4C79F79}" type="datetimeFigureOut">
              <a:rPr lang="zh-CN" altLang="en-US" smtClean="0"/>
              <a:t>2024/4/1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BC2DF-976F-4C49-92B9-E79BD60CFE9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抽象法：契约与不法</a:t>
            </a:r>
          </a:p>
        </p:txBody>
      </p:sp>
      <p:sp>
        <p:nvSpPr>
          <p:cNvPr id="3" name="副标题 2"/>
          <p:cNvSpPr>
            <a:spLocks noGrp="1"/>
          </p:cNvSpPr>
          <p:nvPr>
            <p:ph type="subTitle" idx="1"/>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无犯意的不法</a:t>
            </a:r>
          </a:p>
        </p:txBody>
      </p:sp>
      <p:sp>
        <p:nvSpPr>
          <p:cNvPr id="3" name="文本框 2"/>
          <p:cNvSpPr txBox="1"/>
          <p:nvPr/>
        </p:nvSpPr>
        <p:spPr>
          <a:xfrm>
            <a:off x="598170" y="986790"/>
            <a:ext cx="10859770" cy="636968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a:sym typeface="+mn-ea"/>
              </a:rPr>
              <a:t>无犯意不法的典型形式就是违约。违约缘于客观的法与主观认知的矛盾。在无犯意的不法中，不法者主观上认可法并愿意按照法的要求去做。然而，由于意志的特殊性和偶然性，一个人的主观认知和法的客观概念之间可能存在矛盾，当契约双方就物的所有权发生矛盾时，就出现了无犯意的不法。</a:t>
            </a:r>
          </a:p>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a:sym typeface="+mn-ea"/>
              </a:rPr>
              <a:t>黑格尔说：“自在的法即普遍的意志”，然而这种普遍意志作为本质的东西必须要显现出来。本质的显现就是现象，现象既是本质的表现，但是，现象并非本质的直接的表现，它可能与本质不一致。因此，“不法就是把自己设定为独立的东西的那本质的假象。”（</a:t>
            </a:r>
            <a:r>
              <a:rPr lang="en-US" altLang="zh-CN" sz="2400" dirty="0">
                <a:sym typeface="+mn-ea"/>
              </a:rPr>
              <a:t>84</a:t>
            </a:r>
            <a:r>
              <a:rPr lang="zh-CN" altLang="en-US" sz="2400" dirty="0">
                <a:sym typeface="+mn-ea"/>
              </a:rPr>
              <a:t>）即自认为自己的行为是符合自在的法，而实际上却与法相冲突，就会陷入无心之过。</a:t>
            </a:r>
          </a:p>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a:sym typeface="+mn-ea"/>
              </a:rPr>
              <a:t>无犯意的不法本质上是权利冲突，是自在的法与自为的法的矛盾。当一个人主观上认为的法（自为的法）不符合客观的法（自在的法）时就陷入了不法。</a:t>
            </a:r>
          </a:p>
          <a:p>
            <a:pPr marL="0" marR="0" lvl="0" indent="0" algn="l" defTabSz="914400" rtl="0" eaLnBrk="1" fontAlgn="auto" latinLnBrk="0" hangingPunct="1">
              <a:lnSpc>
                <a:spcPct val="100000"/>
              </a:lnSpc>
              <a:spcBef>
                <a:spcPct val="0"/>
              </a:spcBef>
              <a:spcAft>
                <a:spcPts val="0"/>
              </a:spcAft>
              <a:buClrTx/>
              <a:buSzTx/>
              <a:buFontTx/>
              <a:buNone/>
              <a:defRPr/>
            </a:pPr>
            <a:r>
              <a:rPr lang="zh-CN" altLang="en-US" sz="2400" dirty="0">
                <a:sym typeface="+mn-ea"/>
              </a:rPr>
              <a:t>无犯意的不法并非是法的彻底否定，因为行为者无论在意识中还是行为上都是尊重法的，只是由于意志的特殊性和认知局限性，陷入了与法的冲突。正因为如此，无犯意的不法一般不受法律的惩罚，只是通过法律的仲裁，恢复合法状态，让受害者受到补偿。</a:t>
            </a:r>
          </a:p>
          <a:p>
            <a:pPr marL="0" marR="0" lvl="0" indent="0" algn="l" defTabSz="914400" rtl="0" eaLnBrk="1" fontAlgn="auto" latinLnBrk="0" hangingPunct="1">
              <a:lnSpc>
                <a:spcPct val="100000"/>
              </a:lnSpc>
              <a:spcBef>
                <a:spcPct val="0"/>
              </a:spcBef>
              <a:spcAft>
                <a:spcPts val="0"/>
              </a:spcAft>
              <a:buClrTx/>
              <a:buSzTx/>
              <a:buFontTx/>
              <a:buNone/>
              <a:defRPr/>
            </a:pPr>
            <a:endParaRPr lang="zh-CN" altLang="en-US" sz="2400" dirty="0">
              <a:sym typeface="+mn-ea"/>
            </a:endParaRPr>
          </a:p>
          <a:p>
            <a:pPr marL="0" marR="0" lvl="0" indent="0" algn="l" defTabSz="914400" rtl="0" eaLnBrk="1" fontAlgn="auto" latinLnBrk="0" hangingPunct="1">
              <a:lnSpc>
                <a:spcPct val="100000"/>
              </a:lnSpc>
              <a:spcBef>
                <a:spcPct val="0"/>
              </a:spcBef>
              <a:spcAft>
                <a:spcPts val="0"/>
              </a:spcAft>
              <a:buClrTx/>
              <a:buSzTx/>
              <a:buFontTx/>
              <a:buNone/>
              <a:defRPr/>
            </a:pPr>
            <a:endParaRPr lang="zh-CN" alt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欺诈</a:t>
            </a:r>
            <a:endParaRPr lang="zh-CN" altLang="en-US"/>
          </a:p>
        </p:txBody>
      </p:sp>
      <p:sp>
        <p:nvSpPr>
          <p:cNvPr id="3" name="文本框 2"/>
          <p:cNvSpPr txBox="1"/>
          <p:nvPr/>
        </p:nvSpPr>
        <p:spPr>
          <a:xfrm>
            <a:off x="411480" y="985520"/>
            <a:ext cx="11106150" cy="5262979"/>
          </a:xfrm>
          <a:prstGeom prst="rect">
            <a:avLst/>
          </a:prstGeom>
          <a:noFill/>
        </p:spPr>
        <p:txBody>
          <a:bodyPr wrap="square" rtlCol="0">
            <a:spAutoFit/>
          </a:bodyPr>
          <a:lstStyle/>
          <a:p>
            <a:pPr algn="l" eaLnBrk="1" hangingPunct="1"/>
            <a:r>
              <a:rPr lang="zh-CN" altLang="en-US" sz="2800" dirty="0">
                <a:sym typeface="+mn-ea"/>
              </a:rPr>
              <a:t>在欺诈中，法对我来说不是显现为假象，因为我知道什么是法，但是，为了欺骗他人，而对自己的行为加以伪装，有意给别人制造合法的假象。而在无犯意的不法中，不法对我来说是假象。“这里法还是被承认的，每个人都希求法的东西。他的不法只在于他以他所意愿的为法。”（（</a:t>
            </a:r>
            <a:r>
              <a:rPr lang="en-US" altLang="zh-CN" sz="2800" dirty="0">
                <a:sym typeface="+mn-ea"/>
              </a:rPr>
              <a:t>94</a:t>
            </a:r>
            <a:r>
              <a:rPr lang="zh-CN" altLang="en-US" sz="2800" dirty="0">
                <a:sym typeface="+mn-ea"/>
              </a:rPr>
              <a:t>）无犯意的不法一般不被处以刑事责任，反之，欺诈是故意的不法，这应该处以刑罚，因为法在这里受到破坏。如果说，在无犯意的不法中，错误产生于无知，欺诈则产生主观意志对客观意志的有意的否定。诈骗和受贿都免不了伪装，他之所以要伪装，一方面是害怕惩罚，另一方面是他确定相信法是普遍的意志，问题只是他为了自己的利益而牺牲了法。欺诈本质上是法的工具主义和自我中心主义。</a:t>
            </a:r>
            <a:endParaRPr lang="zh-CN" altLang="en-US" sz="2800" dirty="0"/>
          </a:p>
          <a:p>
            <a:pPr eaLnBrk="1" hangingPunct="1"/>
            <a:endParaRPr lang="zh-CN" altLang="en-US"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dirty="0"/>
              <a:t>犯罪与惩罚</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3</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犯罪</a:t>
            </a:r>
          </a:p>
        </p:txBody>
      </p:sp>
      <p:sp>
        <p:nvSpPr>
          <p:cNvPr id="3" name="文本框 2"/>
          <p:cNvSpPr txBox="1"/>
          <p:nvPr/>
        </p:nvSpPr>
        <p:spPr>
          <a:xfrm>
            <a:off x="412115" y="1304925"/>
            <a:ext cx="11412855" cy="5692775"/>
          </a:xfrm>
          <a:prstGeom prst="rect">
            <a:avLst/>
          </a:prstGeom>
          <a:noFill/>
        </p:spPr>
        <p:txBody>
          <a:bodyPr wrap="square" rtlCol="0">
            <a:spAutoFit/>
          </a:bodyPr>
          <a:lstStyle/>
          <a:p>
            <a:r>
              <a:rPr lang="zh-CN" altLang="en-US" sz="2400" dirty="0"/>
              <a:t>犯罪与惩罚是这部分内容中最重要的，它充分体现了黑格尔的思辨辩证法，也构成从抽象法向伦理过渡的环节。</a:t>
            </a:r>
          </a:p>
          <a:p>
            <a:pPr eaLnBrk="1" hangingPunct="1"/>
            <a:r>
              <a:rPr lang="zh-CN" altLang="en-US" sz="2400" dirty="0">
                <a:sym typeface="+mn-ea"/>
              </a:rPr>
              <a:t>犯罪意味着不论在自在意义上还是在自为意义上，法对我来说都是假象。一个行，为我明知道它是不法，我也不想把它伪装为合法，这就是犯罪。也就是说，它是对法这一共同意志的公然对抗或挑衅。“欺诈和犯罪的区别在于，前者在行为的形式上还承认有法，而在犯罪这边连这一点也没有。”（</a:t>
            </a:r>
            <a:r>
              <a:rPr lang="en-US" altLang="zh-CN" sz="2400" dirty="0">
                <a:sym typeface="+mn-ea"/>
              </a:rPr>
              <a:t>83</a:t>
            </a:r>
            <a:r>
              <a:rPr lang="zh-CN" altLang="en-US" sz="2400" dirty="0">
                <a:sym typeface="+mn-ea"/>
              </a:rPr>
              <a:t>节）因此“真正的不法是犯罪，在犯罪中不论法本身或我认为的法都没有被尊重，法的主观方面和客观方法都受到破坏。”（第</a:t>
            </a:r>
            <a:r>
              <a:rPr lang="en-US" altLang="zh-CN" sz="2400" dirty="0">
                <a:sym typeface="+mn-ea"/>
              </a:rPr>
              <a:t>90</a:t>
            </a:r>
            <a:r>
              <a:rPr lang="zh-CN" altLang="en-US" sz="2400" dirty="0">
                <a:ea typeface="宋体" panose="02010600030101010101" pitchFamily="2" charset="-122"/>
                <a:sym typeface="+mn-ea"/>
              </a:rPr>
              <a:t>节</a:t>
            </a:r>
            <a:r>
              <a:rPr lang="zh-CN" altLang="en-US" sz="2400" dirty="0">
                <a:sym typeface="+mn-ea"/>
              </a:rPr>
              <a:t>）犯罪是否定意义上的法：</a:t>
            </a:r>
            <a:r>
              <a:rPr lang="en-US" altLang="zh-CN" sz="2400" dirty="0">
                <a:sym typeface="+mn-ea"/>
              </a:rPr>
              <a:t>意志只有达到定在时才是现实的自由的，任何对这种定在的暴力或强制都是对意志概念的直接否定，它扬弃了自在的意志，从反面表达了法。（92节）</a:t>
            </a:r>
          </a:p>
          <a:p>
            <a:pPr eaLnBrk="1" hangingPunct="1"/>
            <a:r>
              <a:rPr lang="zh-CN" altLang="en-US" sz="2400" dirty="0">
                <a:sym typeface="+mn-ea"/>
              </a:rPr>
              <a:t>黑格尔认为，犯罪是十足的否定的无限的判断，即在这里不仅特殊物被否定了，而且法的普遍意志本身也被否定了</a:t>
            </a:r>
            <a:r>
              <a:rPr lang="en-US" altLang="zh-CN" sz="2400" dirty="0">
                <a:sym typeface="+mn-ea"/>
              </a:rPr>
              <a:t>。</a:t>
            </a:r>
            <a:r>
              <a:rPr lang="zh-CN" altLang="en-US" sz="2400" dirty="0">
                <a:sym typeface="+mn-ea"/>
              </a:rPr>
              <a:t>犯罪的性质主要不是根据结果，而是根据它否定自由意志定在的方式。</a:t>
            </a:r>
            <a:r>
              <a:rPr lang="en-US" altLang="zh-CN" sz="2400" dirty="0">
                <a:sym typeface="+mn-ea"/>
              </a:rPr>
              <a:t>“强盗与窃盗的区别不是量的区别，而是质的区别。（页99）</a:t>
            </a:r>
            <a:r>
              <a:rPr lang="zh-CN" altLang="en-US" sz="2400" dirty="0">
                <a:ea typeface="宋体" panose="02010600030101010101" pitchFamily="2" charset="-122"/>
                <a:sym typeface="+mn-ea"/>
              </a:rPr>
              <a:t>犯罪者的本质是无法无天，不承认自己之外的任何普遍意志。</a:t>
            </a:r>
            <a:endParaRPr lang="zh-CN" altLang="en-US" sz="2800" dirty="0"/>
          </a:p>
          <a:p>
            <a:endParaRPr lang="zh-CN" altLang="en-US"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对现代刑法学的批判</a:t>
            </a:r>
          </a:p>
        </p:txBody>
      </p:sp>
      <p:sp>
        <p:nvSpPr>
          <p:cNvPr id="3" name="文本框 2"/>
          <p:cNvSpPr txBox="1"/>
          <p:nvPr/>
        </p:nvSpPr>
        <p:spPr>
          <a:xfrm>
            <a:off x="516890" y="986155"/>
            <a:ext cx="11055350" cy="4708981"/>
          </a:xfrm>
          <a:prstGeom prst="rect">
            <a:avLst/>
          </a:prstGeom>
          <a:noFill/>
        </p:spPr>
        <p:txBody>
          <a:bodyPr wrap="square" rtlCol="0">
            <a:spAutoFit/>
          </a:bodyPr>
          <a:lstStyle/>
          <a:p>
            <a:pPr algn="l"/>
            <a:r>
              <a:rPr lang="zh-CN" altLang="en-US" sz="2400" dirty="0">
                <a:sym typeface="+mn-ea"/>
              </a:rPr>
              <a:t>犯罪是对法的否定，无论在主观上还是在客观上都不承认有法，它的本质是以自己的特殊意志否定法本身，为了恢复普遍意志，必须对犯罪进行惩罚。由于犯罪制破坏了法的概念，对不法的强制是恢复法的概念的必要条件。</a:t>
            </a:r>
            <a:r>
              <a:rPr lang="en-US" altLang="zh-CN" sz="2400" dirty="0">
                <a:sym typeface="+mn-ea"/>
              </a:rPr>
              <a:t>“所以强制不仅是附条件地是合法的，而且是必然的，它是作为第一种强制的第二种强制。”（93节）</a:t>
            </a:r>
          </a:p>
          <a:p>
            <a:pPr algn="l"/>
            <a:r>
              <a:rPr lang="en-US" altLang="zh-CN" sz="2400" noProof="0" dirty="0">
                <a:ln>
                  <a:noFill/>
                </a:ln>
                <a:solidFill>
                  <a:schemeClr val="tx2"/>
                </a:solidFill>
                <a:effectLst/>
                <a:uLnTx/>
                <a:uFillTx/>
                <a:sym typeface="+mn-ea"/>
              </a:rPr>
              <a:t>“</a:t>
            </a:r>
            <a:r>
              <a:rPr lang="en-US" altLang="zh-CN" sz="2400" noProof="0" dirty="0" err="1">
                <a:ln>
                  <a:noFill/>
                </a:ln>
                <a:solidFill>
                  <a:schemeClr val="tx2"/>
                </a:solidFill>
                <a:effectLst/>
                <a:uLnTx/>
                <a:uFillTx/>
                <a:sym typeface="+mn-ea"/>
              </a:rPr>
              <a:t>刑罚理论是现代实定法学研究得最失败的各种论题之一</a:t>
            </a:r>
            <a:r>
              <a:rPr lang="en-US" altLang="zh-CN" sz="2400" noProof="0" dirty="0">
                <a:ln>
                  <a:noFill/>
                </a:ln>
                <a:solidFill>
                  <a:schemeClr val="tx2"/>
                </a:solidFill>
                <a:effectLst/>
                <a:uLnTx/>
                <a:uFillTx/>
                <a:sym typeface="+mn-ea"/>
              </a:rPr>
              <a:t>。”</a:t>
            </a:r>
            <a:r>
              <a:rPr lang="zh-CN" altLang="en-US" sz="2400" noProof="0" dirty="0">
                <a:ln>
                  <a:noFill/>
                </a:ln>
                <a:solidFill>
                  <a:schemeClr val="tx2"/>
                </a:solidFill>
                <a:effectLst/>
                <a:uLnTx/>
                <a:uFillTx/>
                <a:sym typeface="+mn-ea"/>
              </a:rPr>
              <a:t>黑格尔在法理学上反对预防说、惩戒说、威吓说、矫正说等。他认为，法的问题是一个正义问题。所有刑法都假定着存在着自在自为的正义这一基础，这是法律的普遍期待。犯罪之所以要受到惩罚，“首先犯罪应予扬弃，不是因为犯罪制造了一种祸害，而是因为它侵犯了作为法的法。”同样，他也反对儆戒说：“法与正义必须在自由和意志中，而不是以威吓为刑罚的依据，就好象对着狗举起杖来，这不是对人的尊严和自由予以应有的尊重，而是象狗一样对待他。”（第</a:t>
            </a:r>
            <a:r>
              <a:rPr lang="en-US" altLang="zh-CN" sz="2400" noProof="0" dirty="0">
                <a:ln>
                  <a:noFill/>
                </a:ln>
                <a:solidFill>
                  <a:schemeClr val="tx2"/>
                </a:solidFill>
                <a:effectLst/>
                <a:uLnTx/>
                <a:uFillTx/>
                <a:sym typeface="+mn-ea"/>
              </a:rPr>
              <a:t>99</a:t>
            </a:r>
            <a:r>
              <a:rPr lang="zh-CN" altLang="en-US" sz="2400" noProof="0" dirty="0">
                <a:ln>
                  <a:noFill/>
                </a:ln>
                <a:solidFill>
                  <a:schemeClr val="tx2"/>
                </a:solidFill>
                <a:effectLst/>
                <a:uLnTx/>
                <a:uFillTx/>
                <a:ea typeface="宋体" panose="02010600030101010101" pitchFamily="2" charset="-122"/>
                <a:sym typeface="+mn-ea"/>
              </a:rPr>
              <a:t>节</a:t>
            </a:r>
            <a:r>
              <a:rPr lang="zh-CN" altLang="en-US" sz="2400" noProof="0" dirty="0">
                <a:ln>
                  <a:noFill/>
                </a:ln>
                <a:solidFill>
                  <a:schemeClr val="tx2"/>
                </a:solidFill>
                <a:effectLst/>
                <a:uLnTx/>
                <a:uFillTx/>
                <a:sym typeface="+mn-ea"/>
              </a:rPr>
              <a:t>）</a:t>
            </a:r>
            <a:endParaRPr kumimoji="0" lang="zh-CN" altLang="en-US" b="0" i="0" u="none" strike="noStrike" kern="1200" cap="none" spc="0" normalizeH="0" baseline="0" noProof="0" dirty="0">
              <a:ln>
                <a:noFill/>
              </a:ln>
              <a:solidFill>
                <a:schemeClr val="tx2"/>
              </a:solidFill>
              <a:effectLst/>
              <a:uLnTx/>
              <a:uFillTx/>
              <a:latin typeface="+mn-lt"/>
              <a:ea typeface="+mn-ea"/>
              <a:cs typeface="+mn-cs"/>
            </a:endParaRPr>
          </a:p>
          <a:p>
            <a:pPr algn="l"/>
            <a:endParaRPr lang="en-US" altLang="zh-CN" dirty="0"/>
          </a:p>
          <a:p>
            <a:pPr algn="l"/>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刑罚是否定的否定</a:t>
            </a:r>
            <a:endParaRPr lang="zh-CN" altLang="en-US"/>
          </a:p>
        </p:txBody>
      </p:sp>
      <p:sp>
        <p:nvSpPr>
          <p:cNvPr id="3" name="文本框 2"/>
          <p:cNvSpPr txBox="1"/>
          <p:nvPr/>
        </p:nvSpPr>
        <p:spPr>
          <a:xfrm>
            <a:off x="502920" y="1275715"/>
            <a:ext cx="11335385" cy="3969385"/>
          </a:xfrm>
          <a:prstGeom prst="rect">
            <a:avLst/>
          </a:prstGeom>
          <a:noFill/>
        </p:spPr>
        <p:txBody>
          <a:bodyPr wrap="square" rtlCol="0">
            <a:spAutoFit/>
          </a:bodyPr>
          <a:lstStyle/>
          <a:p>
            <a:pPr algn="l" eaLnBrk="1" hangingPunct="1"/>
            <a:r>
              <a:rPr lang="zh-CN" altLang="en-US" sz="2800" dirty="0">
                <a:sym typeface="+mn-ea"/>
              </a:rPr>
              <a:t>对作为法的法所加的侵害虽然具有肯定的外在实存形式，但本质是虚无的，要消除这种虚无性使法显示其肯定的实在性，就必须对犯罪进行惩罚。法的现实性在于法通过对侵害自己的东西的扬弃而与自己和解的必然性。（第</a:t>
            </a:r>
            <a:r>
              <a:rPr lang="en-US" altLang="zh-CN" sz="2800" dirty="0">
                <a:sym typeface="+mn-ea"/>
              </a:rPr>
              <a:t>97节）</a:t>
            </a:r>
            <a:r>
              <a:rPr lang="zh-CN" altLang="en-US" sz="2800" dirty="0">
                <a:sym typeface="+mn-ea"/>
              </a:rPr>
              <a:t> 。</a:t>
            </a:r>
            <a:endParaRPr lang="en-US" altLang="zh-CN" sz="2800" dirty="0"/>
          </a:p>
          <a:p>
            <a:pPr algn="l" eaLnBrk="1" hangingPunct="1"/>
            <a:r>
              <a:rPr lang="zh-CN" altLang="en-US" sz="2800" dirty="0">
                <a:sym typeface="+mn-ea"/>
              </a:rPr>
              <a:t>法最初是直接的自在的存在着的，它要从自在的存在成为自为的存在，只有通过自我否定来返回自身，犯罪和惩罚就是法从外在的实在性和直接性回到自身的途径。法的现实性是实在性、否定性之后的更高的阶段。由于犯罪是对法是虚无，“是否定的东西，所以刑罚不过是否定的否定。”通过对不法的扬弃，法显示其有效性。</a:t>
            </a:r>
            <a:endParaRPr lang="zh-CN" altLang="en-US"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惩罚本质上是犯人的自我惩罚</a:t>
            </a:r>
            <a:endParaRPr lang="zh-CN" altLang="en-US"/>
          </a:p>
        </p:txBody>
      </p:sp>
      <p:sp>
        <p:nvSpPr>
          <p:cNvPr id="3" name="文本框 2"/>
          <p:cNvSpPr txBox="1"/>
          <p:nvPr/>
        </p:nvSpPr>
        <p:spPr>
          <a:xfrm>
            <a:off x="457835" y="1426845"/>
            <a:ext cx="11178540" cy="3623945"/>
          </a:xfrm>
          <a:prstGeom prst="rect">
            <a:avLst/>
          </a:prstGeom>
          <a:noFill/>
        </p:spPr>
        <p:txBody>
          <a:bodyPr wrap="square" rtlCol="0">
            <a:spAutoFit/>
          </a:bodyPr>
          <a:lstStyle/>
          <a:p>
            <a:pPr marL="274320" marR="0" lvl="0" indent="-274320" algn="l" defTabSz="914400" rtl="0" eaLnBrk="1" fontAlgn="auto" latinLnBrk="0" hangingPunct="1">
              <a:lnSpc>
                <a:spcPct val="100000"/>
              </a:lnSpc>
              <a:spcBef>
                <a:spcPct val="20000"/>
              </a:spcBef>
              <a:spcAft>
                <a:spcPts val="0"/>
              </a:spcAft>
              <a:buClr>
                <a:schemeClr val="accent1"/>
              </a:buClr>
              <a:buSzTx/>
              <a:buFont typeface="Symbol" panose="05050102010706020507" pitchFamily="18" charset="2"/>
              <a:buChar char=""/>
              <a:defRPr/>
            </a:pPr>
            <a:r>
              <a:rPr lang="zh-CN" altLang="en-US" sz="2800" noProof="0" dirty="0">
                <a:ln>
                  <a:noFill/>
                </a:ln>
                <a:solidFill>
                  <a:schemeClr val="tx2"/>
                </a:solidFill>
                <a:effectLst/>
                <a:uLnTx/>
                <a:uFillTx/>
                <a:sym typeface="+mn-ea"/>
              </a:rPr>
              <a:t>法属于普遍的意志，对犯人的惩罚不仅在一般意义上是自在地正义的，而且对犯人本身也是自在的正义的，因为这种法也是他自己的法，是他作为理性的主体应当承认的法，因此，惩罚是运用“你应该同意的法”来惩罚你的实存意义的否定的法。</a:t>
            </a:r>
            <a:endParaRPr kumimoji="0" lang="en-US" altLang="zh-CN" sz="2800" b="0" i="0" u="none" strike="noStrike" kern="1200" cap="none" spc="0" normalizeH="0" baseline="0" noProof="0" dirty="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Tx/>
              <a:buFont typeface="Symbol" panose="05050102010706020507" pitchFamily="18" charset="2"/>
              <a:buChar char=""/>
              <a:defRPr/>
            </a:pPr>
            <a:r>
              <a:rPr lang="zh-CN" altLang="en-US" sz="2800" noProof="0" dirty="0">
                <a:ln>
                  <a:noFill/>
                </a:ln>
                <a:solidFill>
                  <a:schemeClr val="tx2"/>
                </a:solidFill>
                <a:effectLst/>
                <a:uLnTx/>
                <a:uFillTx/>
                <a:sym typeface="+mn-ea"/>
              </a:rPr>
              <a:t>惩罚应该通过个人意志的中介才能实现。</a:t>
            </a:r>
            <a:r>
              <a:rPr lang="en-US" altLang="zh-CN" sz="2800" noProof="0" dirty="0">
                <a:ln>
                  <a:noFill/>
                </a:ln>
                <a:solidFill>
                  <a:schemeClr val="tx2"/>
                </a:solidFill>
                <a:effectLst/>
                <a:uLnTx/>
                <a:uFillTx/>
                <a:sym typeface="+mn-ea"/>
              </a:rPr>
              <a:t>“</a:t>
            </a:r>
            <a:r>
              <a:rPr lang="en-US" altLang="zh-CN" sz="2800" noProof="0" dirty="0" err="1">
                <a:ln>
                  <a:noFill/>
                </a:ln>
                <a:solidFill>
                  <a:schemeClr val="tx2"/>
                </a:solidFill>
                <a:effectLst/>
                <a:uLnTx/>
                <a:uFillTx/>
                <a:sym typeface="+mn-ea"/>
              </a:rPr>
              <a:t>犯人行动中包含的不仅是犯罪的概念，即犯罪的自在自为的理性方面（具体内容由国家来规定</a:t>
            </a:r>
            <a:r>
              <a:rPr lang="en-US" altLang="zh-CN" sz="2800" noProof="0" dirty="0">
                <a:ln>
                  <a:noFill/>
                </a:ln>
                <a:solidFill>
                  <a:schemeClr val="tx2"/>
                </a:solidFill>
                <a:effectLst/>
                <a:uLnTx/>
                <a:uFillTx/>
                <a:sym typeface="+mn-ea"/>
              </a:rPr>
              <a:t>），</a:t>
            </a:r>
            <a:r>
              <a:rPr lang="en-US" altLang="zh-CN" sz="2800" noProof="0" dirty="0" err="1">
                <a:ln>
                  <a:noFill/>
                </a:ln>
                <a:solidFill>
                  <a:schemeClr val="tx2"/>
                </a:solidFill>
                <a:effectLst/>
                <a:uLnTx/>
                <a:uFillTx/>
                <a:sym typeface="+mn-ea"/>
              </a:rPr>
              <a:t>而且包含形式的合理性，即单个人的希求</a:t>
            </a:r>
            <a:r>
              <a:rPr lang="en-US" altLang="zh-CN" sz="2800" noProof="0" dirty="0">
                <a:ln>
                  <a:noFill/>
                </a:ln>
                <a:solidFill>
                  <a:schemeClr val="tx2"/>
                </a:solidFill>
                <a:effectLst/>
                <a:uLnTx/>
                <a:uFillTx/>
                <a:sym typeface="+mn-ea"/>
              </a:rPr>
              <a:t>。</a:t>
            </a:r>
            <a:r>
              <a:rPr lang="en-US" altLang="zh-CN" sz="2800" noProof="0" dirty="0" err="1">
                <a:ln>
                  <a:noFill/>
                </a:ln>
                <a:solidFill>
                  <a:schemeClr val="tx2"/>
                </a:solidFill>
                <a:effectLst/>
                <a:uLnTx/>
                <a:uFillTx/>
                <a:sym typeface="+mn-ea"/>
              </a:rPr>
              <a:t>认为惩罚既被包含着犯人自己的法，所以处罚他，正是尊敬他是理性的存在</a:t>
            </a:r>
            <a:r>
              <a:rPr lang="en-US" altLang="zh-CN" sz="2800" noProof="0" dirty="0">
                <a:ln>
                  <a:noFill/>
                </a:ln>
                <a:solidFill>
                  <a:schemeClr val="tx2"/>
                </a:solidFill>
                <a:effectLst/>
                <a:uLnTx/>
                <a:uFillTx/>
                <a:sym typeface="+mn-ea"/>
              </a:rPr>
              <a:t>。</a:t>
            </a:r>
            <a:endParaRPr lang="zh-CN" altLang="en-US"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惩罚是自由意志的自我恢复</a:t>
            </a:r>
            <a:endParaRPr lang="zh-CN" altLang="en-US"/>
          </a:p>
        </p:txBody>
      </p:sp>
      <p:sp>
        <p:nvSpPr>
          <p:cNvPr id="3" name="文本框 2"/>
          <p:cNvSpPr txBox="1"/>
          <p:nvPr/>
        </p:nvSpPr>
        <p:spPr>
          <a:xfrm>
            <a:off x="425450" y="1090295"/>
            <a:ext cx="11245850" cy="6001643"/>
          </a:xfrm>
          <a:prstGeom prst="rect">
            <a:avLst/>
          </a:prstGeom>
          <a:noFill/>
        </p:spPr>
        <p:txBody>
          <a:bodyPr wrap="square" rtlCol="0">
            <a:spAutoFit/>
          </a:bodyPr>
          <a:lstStyle/>
          <a:p>
            <a:pPr algn="l" eaLnBrk="1" hangingPunct="1"/>
            <a:r>
              <a:rPr lang="zh-CN" altLang="en-US" sz="2400" dirty="0">
                <a:sym typeface="+mn-ea"/>
              </a:rPr>
              <a:t>黑格尔认为，犯罪的扬弃是复仇，但这种复仇不是个人的经验的复仇，而是“概念的复仇”。这种复仇不是由个人的主观的意志决定的，否则又会造成新的不法。在文明社会，对犯罪的扬弃属于国家的正义职能。</a:t>
            </a:r>
            <a:endParaRPr lang="en-US" altLang="zh-CN" sz="2400" dirty="0">
              <a:sym typeface="+mn-ea"/>
            </a:endParaRPr>
          </a:p>
          <a:p>
            <a:pPr algn="l" eaLnBrk="1" hangingPunct="1"/>
            <a:r>
              <a:rPr lang="zh-CN" altLang="en-US" sz="2400">
                <a:sym typeface="+mn-ea"/>
              </a:rPr>
              <a:t>因为</a:t>
            </a:r>
            <a:r>
              <a:rPr lang="zh-CN" altLang="en-US" sz="2400" dirty="0">
                <a:sym typeface="+mn-ea"/>
              </a:rPr>
              <a:t>刑罚是复仇的更高形式。要把复仇从主观的偶然性解脱出来就要从复仇过渡到刑罚的正义。在这个意义上，法律的惩罚是正义的普遍意志恢复自己的有效性的行动。（</a:t>
            </a:r>
            <a:r>
              <a:rPr lang="en-US" altLang="zh-CN" sz="2400" dirty="0">
                <a:sym typeface="+mn-ea"/>
              </a:rPr>
              <a:t>103节）</a:t>
            </a:r>
            <a:r>
              <a:rPr lang="zh-CN" altLang="en-US" sz="2400" dirty="0">
                <a:sym typeface="+mn-ea"/>
              </a:rPr>
              <a:t>从概念上说，法官的意志是法律的意志，是事物的本性而不是自己的经验意志。</a:t>
            </a:r>
          </a:p>
          <a:p>
            <a:pPr algn="l" eaLnBrk="1" hangingPunct="1"/>
            <a:r>
              <a:rPr lang="zh-CN" altLang="en-US" sz="2400" dirty="0"/>
              <a:t>犯罪在自由意志的发展中具有重要意义，它使人们意识到法的自在与自为的矛盾，犯罪意味着主观自由的任意性形式，惩罚本质上是以犯罪者本身应该意识到的普遍意志去否定他本人的特殊意志。通过惩罚，自由意志的法从自在阶段过渡到自为阶段。</a:t>
            </a:r>
            <a:r>
              <a:rPr lang="zh-CN" altLang="en-US" sz="2400" noProof="0" dirty="0">
                <a:ln>
                  <a:noFill/>
                </a:ln>
                <a:solidFill>
                  <a:schemeClr val="tx2"/>
                </a:solidFill>
                <a:effectLst/>
                <a:uLnTx/>
                <a:uFillTx/>
                <a:sym typeface="+mn-ea"/>
              </a:rPr>
              <a:t>这就产生了新的自由意志概念。意志自由不在于自在地符合普遍意志，而在于自为地把自己的意志规定为普遍意志，这种自为的无限的自由的主观性构成了道德观点的原则。道德不仅自在意义上是我的意志，而且在自为意义上是我的意志。在抽象法中，意志的定在是在外在的东西中，在道德中意志的定在在意志本身即某种内在的东西中。（</a:t>
            </a:r>
            <a:r>
              <a:rPr lang="en-US" altLang="zh-CN" sz="2400" noProof="0" dirty="0">
                <a:ln>
                  <a:noFill/>
                </a:ln>
                <a:solidFill>
                  <a:schemeClr val="tx2"/>
                </a:solidFill>
                <a:effectLst/>
                <a:uLnTx/>
                <a:uFillTx/>
                <a:sym typeface="+mn-ea"/>
              </a:rPr>
              <a:t>104节）</a:t>
            </a:r>
            <a:endParaRPr kumimoji="0" lang="zh-CN" altLang="en-US" sz="2400" b="0" i="0" u="none" strike="noStrike" kern="1200" cap="none" spc="0" normalizeH="0" baseline="0" noProof="0" dirty="0">
              <a:ln>
                <a:noFill/>
              </a:ln>
              <a:solidFill>
                <a:schemeClr val="tx2"/>
              </a:solidFill>
              <a:effectLst/>
              <a:uLnTx/>
              <a:uFillTx/>
              <a:latin typeface="+mn-lt"/>
              <a:ea typeface="+mn-ea"/>
              <a:cs typeface="+mn-cs"/>
            </a:endParaRPr>
          </a:p>
          <a:p>
            <a:pPr algn="l" eaLnBrk="1" hangingPunct="1"/>
            <a:endParaRPr lang="en-US" altLang="zh-CN"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lstStyle/>
          <a:p>
            <a:pPr algn="r"/>
            <a:r>
              <a:rPr lang="zh-CN" altLang="en-US" dirty="0"/>
              <a:t>思考题</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4</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讨论题</a:t>
            </a:r>
          </a:p>
        </p:txBody>
      </p:sp>
      <p:sp>
        <p:nvSpPr>
          <p:cNvPr id="3" name="文本框 2"/>
          <p:cNvSpPr txBox="1"/>
          <p:nvPr/>
        </p:nvSpPr>
        <p:spPr>
          <a:xfrm>
            <a:off x="716280" y="1379220"/>
            <a:ext cx="10290175" cy="2553335"/>
          </a:xfrm>
          <a:prstGeom prst="rect">
            <a:avLst/>
          </a:prstGeom>
          <a:noFill/>
        </p:spPr>
        <p:txBody>
          <a:bodyPr wrap="square" rtlCol="0">
            <a:spAutoFit/>
          </a:bodyPr>
          <a:lstStyle/>
          <a:p>
            <a:r>
              <a:rPr lang="en-US" altLang="zh-CN" sz="3200"/>
              <a:t>1</a:t>
            </a:r>
            <a:r>
              <a:rPr lang="zh-CN" altLang="en-US" sz="3200">
                <a:ea typeface="宋体" panose="02010600030101010101" pitchFamily="2" charset="-122"/>
              </a:rPr>
              <a:t>、</a:t>
            </a:r>
            <a:r>
              <a:rPr lang="zh-CN" altLang="en-US" sz="3200"/>
              <a:t>如何理解财产与自由的关系，私有制是否是自由意志的必然形式？</a:t>
            </a:r>
          </a:p>
          <a:p>
            <a:r>
              <a:rPr lang="en-US" altLang="zh-CN" sz="3200"/>
              <a:t>2</a:t>
            </a:r>
            <a:r>
              <a:rPr lang="zh-CN" altLang="en-US" sz="3200">
                <a:ea typeface="宋体" panose="02010600030101010101" pitchFamily="2" charset="-122"/>
              </a:rPr>
              <a:t>、雇佣劳动与奴隶制之间的区别何在，</a:t>
            </a:r>
            <a:r>
              <a:rPr lang="zh-CN" altLang="en-US" sz="3200">
                <a:ea typeface="宋体" panose="02010600030101010101" pitchFamily="2" charset="-122"/>
                <a:sym typeface="+mn-ea"/>
              </a:rPr>
              <a:t>黑格尔对雇佣劳动制的辩护是否合理？</a:t>
            </a:r>
            <a:endParaRPr lang="zh-CN" altLang="en-US" sz="3200"/>
          </a:p>
          <a:p>
            <a:endParaRPr lang="zh-CN" altLang="en-US" sz="3200">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dirty="0"/>
              <a:t>契约概念</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1</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337836" y="1629000"/>
            <a:ext cx="3600000" cy="3600000"/>
          </a:xfrm>
          <a:prstGeom prst="ellipse">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519509" y="2828835"/>
            <a:ext cx="3236655" cy="1200329"/>
          </a:xfrm>
          <a:prstGeom prst="rect">
            <a:avLst/>
          </a:prstGeom>
          <a:noFill/>
        </p:spPr>
        <p:txBody>
          <a:bodyPr wrap="none" rtlCol="0">
            <a:spAutoFit/>
          </a:bodyPr>
          <a:lstStyle/>
          <a:p>
            <a:pPr algn="ctr"/>
            <a:r>
              <a:rPr lang="en-US" altLang="zh-CN" sz="7200" dirty="0">
                <a:solidFill>
                  <a:schemeClr val="bg1"/>
                </a:solidFill>
              </a:rPr>
              <a:t>THANKS</a:t>
            </a:r>
            <a:endParaRPr lang="zh-CN" altLang="en-US" sz="7200" dirty="0">
              <a:solidFill>
                <a:schemeClr val="bg1"/>
              </a:solidFill>
            </a:endParaRPr>
          </a:p>
        </p:txBody>
      </p:sp>
      <p:cxnSp>
        <p:nvCxnSpPr>
          <p:cNvPr id="7" name="直接连接符 6"/>
          <p:cNvCxnSpPr/>
          <p:nvPr/>
        </p:nvCxnSpPr>
        <p:spPr>
          <a:xfrm>
            <a:off x="4697836" y="2828835"/>
            <a:ext cx="28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697836" y="4029164"/>
            <a:ext cx="28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4436036" y="1743300"/>
            <a:ext cx="3403600" cy="34036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a:t>从所有权到契约</a:t>
            </a:r>
          </a:p>
        </p:txBody>
      </p:sp>
      <p:sp>
        <p:nvSpPr>
          <p:cNvPr id="2" name="文本框 1"/>
          <p:cNvSpPr txBox="1"/>
          <p:nvPr/>
        </p:nvSpPr>
        <p:spPr>
          <a:xfrm>
            <a:off x="561975" y="1105535"/>
            <a:ext cx="11003915" cy="5632311"/>
          </a:xfrm>
          <a:prstGeom prst="rect">
            <a:avLst/>
          </a:prstGeom>
          <a:noFill/>
        </p:spPr>
        <p:txBody>
          <a:bodyPr wrap="square" rtlCol="0">
            <a:spAutoFit/>
          </a:bodyPr>
          <a:lstStyle/>
          <a:p>
            <a:pPr algn="l" eaLnBrk="1" hangingPunct="1"/>
            <a:r>
              <a:rPr lang="zh-CN" altLang="en-US" sz="2400" dirty="0">
                <a:latin typeface="宋体" panose="02010600030101010101" pitchFamily="2" charset="-122"/>
                <a:ea typeface="宋体" panose="02010600030101010101" pitchFamily="2" charset="-122"/>
                <a:sym typeface="+mn-ea"/>
              </a:rPr>
              <a:t>在所有权中，抽象法涉及的是一个人与物的关系，如财产权依赖于他人的承认，财产权包含着转让权。但财产权的核心仍然是人与对象世界的物之间的关系。人与人之间的关系只是通过财产权的概念间接地发生关系，如通过通过赋予物以标志来体现财产权，通过对财产的转让体现的财产权，都蕴含着他人对财产的承认。</a:t>
            </a:r>
            <a:endParaRPr lang="en-US" altLang="zh-CN" sz="2400" dirty="0">
              <a:latin typeface="宋体" panose="02010600030101010101" pitchFamily="2" charset="-122"/>
              <a:ea typeface="宋体" panose="02010600030101010101" pitchFamily="2" charset="-122"/>
              <a:sym typeface="+mn-ea"/>
            </a:endParaRPr>
          </a:p>
          <a:p>
            <a:pPr algn="l" eaLnBrk="1" hangingPunct="1"/>
            <a:r>
              <a:rPr lang="zh-CN" altLang="en-US" sz="2400" dirty="0">
                <a:latin typeface="宋体" panose="02010600030101010101" pitchFamily="2" charset="-122"/>
                <a:ea typeface="宋体" panose="02010600030101010101" pitchFamily="2" charset="-122"/>
                <a:sym typeface="+mn-ea"/>
              </a:rPr>
              <a:t>在契约中，意志的自由有了进一步的发展，人与人之间发生了直接的关系。虽然在契约中人交换的是物，但契约关系本质上是意志之间的关系。</a:t>
            </a:r>
            <a:r>
              <a:rPr lang="en-US" altLang="zh-CN" sz="2400" dirty="0">
                <a:latin typeface="宋体" panose="02010600030101010101" pitchFamily="2" charset="-122"/>
                <a:ea typeface="宋体" panose="02010600030101010101" pitchFamily="2" charset="-122"/>
                <a:sym typeface="+mn-ea"/>
              </a:rPr>
              <a:t>“财产作为意志的定在，作为他物而存在，只是为了他人的意志而存在。这种意志对意志的关系就是自由赖以获得定在的特殊的和真正的基础。</a:t>
            </a:r>
            <a:r>
              <a:rPr lang="zh-CN" altLang="en-US" sz="2400" dirty="0">
                <a:latin typeface="宋体" panose="02010600030101010101" pitchFamily="2" charset="-122"/>
                <a:ea typeface="宋体" panose="02010600030101010101" pitchFamily="2" charset="-122"/>
                <a:sym typeface="+mn-ea"/>
              </a:rPr>
              <a:t>这是一种中介，有了它，我不仅可以通过实物与我的主观意志而占有财产，而且可以通过他人的意志，也就是在共同意志的范围内占有财产。这个中介构成</a:t>
            </a:r>
            <a:r>
              <a:rPr lang="zh-CN" altLang="en-US" sz="2400" b="1" dirty="0">
                <a:latin typeface="宋体" panose="02010600030101010101" pitchFamily="2" charset="-122"/>
                <a:ea typeface="宋体" panose="02010600030101010101" pitchFamily="2" charset="-122"/>
                <a:sym typeface="+mn-ea"/>
              </a:rPr>
              <a:t>契约</a:t>
            </a:r>
            <a:r>
              <a:rPr lang="zh-CN" altLang="en-US" sz="2400" dirty="0">
                <a:latin typeface="宋体" panose="02010600030101010101" pitchFamily="2" charset="-122"/>
                <a:ea typeface="宋体" panose="02010600030101010101" pitchFamily="2" charset="-122"/>
                <a:sym typeface="+mn-ea"/>
              </a:rPr>
              <a:t>的领域。</a:t>
            </a:r>
            <a:r>
              <a:rPr lang="en-US" altLang="zh-CN" sz="2400" dirty="0">
                <a:latin typeface="宋体" panose="02010600030101010101" pitchFamily="2" charset="-122"/>
                <a:ea typeface="宋体" panose="02010600030101010101" pitchFamily="2" charset="-122"/>
                <a:sym typeface="+mn-ea"/>
              </a:rPr>
              <a:t>”</a:t>
            </a:r>
            <a:r>
              <a:rPr lang="zh-CN" altLang="en-US" sz="2400" dirty="0">
                <a:latin typeface="宋体" panose="02010600030101010101" pitchFamily="2" charset="-122"/>
                <a:ea typeface="宋体" panose="02010600030101010101" pitchFamily="2" charset="-122"/>
                <a:sym typeface="+mn-ea"/>
              </a:rPr>
              <a:t>（第</a:t>
            </a:r>
            <a:r>
              <a:rPr lang="en-US" altLang="zh-CN" sz="2400" dirty="0">
                <a:latin typeface="宋体" panose="02010600030101010101" pitchFamily="2" charset="-122"/>
                <a:ea typeface="宋体" panose="02010600030101010101" pitchFamily="2" charset="-122"/>
                <a:sym typeface="+mn-ea"/>
              </a:rPr>
              <a:t>71</a:t>
            </a:r>
            <a:r>
              <a:rPr lang="zh-CN" altLang="en-US" sz="2400" dirty="0">
                <a:latin typeface="宋体" panose="02010600030101010101" pitchFamily="2" charset="-122"/>
                <a:ea typeface="宋体" panose="02010600030101010101" pitchFamily="2" charset="-122"/>
                <a:sym typeface="+mn-ea"/>
              </a:rPr>
              <a:t>节）</a:t>
            </a:r>
            <a:endParaRPr lang="en-US" altLang="zh-CN" sz="2400" dirty="0">
              <a:latin typeface="宋体" panose="02010600030101010101" pitchFamily="2" charset="-122"/>
              <a:ea typeface="宋体" panose="02010600030101010101" pitchFamily="2" charset="-122"/>
            </a:endParaRPr>
          </a:p>
          <a:p>
            <a:pPr algn="l" eaLnBrk="1" hangingPunct="1"/>
            <a:r>
              <a:rPr lang="zh-CN" altLang="en-US" sz="2400" dirty="0">
                <a:latin typeface="宋体" panose="02010600030101010101" pitchFamily="2" charset="-122"/>
                <a:ea typeface="宋体" panose="02010600030101010101" pitchFamily="2" charset="-122"/>
                <a:sym typeface="+mn-ea"/>
              </a:rPr>
              <a:t>正如财产是理性一样，人们缔结契约关系，进行馈赠、交换、交易也有理性的必然性。人们占有财产不是为了特定的物本身，而是因为物能给我带有效用和福利，当人们觉得有利可图时，他们进行交换就很自然了。但是，作为抽象人格自由的定在，契约关系内在地具有自己的理念，这就是契约是以相互承认对方是人格和财产的所有者为前提发生的交换关系。</a:t>
            </a:r>
            <a:endParaRPr lang="zh-CN" altLang="en-US" sz="2400"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ym typeface="+mn-ea"/>
              </a:rPr>
              <a:t>契约的意义和局限性</a:t>
            </a:r>
            <a:endParaRPr lang="zh-CN" altLang="en-US"/>
          </a:p>
        </p:txBody>
      </p:sp>
      <p:sp>
        <p:nvSpPr>
          <p:cNvPr id="3" name="文本框 2"/>
          <p:cNvSpPr txBox="1"/>
          <p:nvPr/>
        </p:nvSpPr>
        <p:spPr>
          <a:xfrm>
            <a:off x="502920" y="1120140"/>
            <a:ext cx="11136630" cy="4523105"/>
          </a:xfrm>
          <a:prstGeom prst="rect">
            <a:avLst/>
          </a:prstGeom>
          <a:noFill/>
        </p:spPr>
        <p:txBody>
          <a:bodyPr wrap="square" rtlCol="0">
            <a:spAutoFit/>
          </a:bodyPr>
          <a:lstStyle/>
          <a:p>
            <a:pPr algn="l"/>
            <a:r>
              <a:rPr lang="zh-CN" altLang="en-US" sz="2400" noProof="0" dirty="0">
                <a:ln>
                  <a:noFill/>
                </a:ln>
                <a:solidFill>
                  <a:schemeClr val="tx2"/>
                </a:solidFill>
                <a:effectLst/>
                <a:uLnTx/>
                <a:uFillTx/>
                <a:sym typeface="+mn-ea"/>
              </a:rPr>
              <a:t>正如财产权是自由意志的定在一样，契约也是自由意志定在。契约关系是两个主观意志之间的任意交换关系，但包含着理性的利益，通过交换和契约，纯粹主观意志的定在具有了客观的</a:t>
            </a:r>
            <a:r>
              <a:rPr lang="zh-CN" altLang="en-US" sz="2400" b="1" noProof="0" dirty="0">
                <a:ln>
                  <a:noFill/>
                </a:ln>
                <a:solidFill>
                  <a:schemeClr val="tx2"/>
                </a:solidFill>
                <a:effectLst/>
                <a:uLnTx/>
                <a:uFillTx/>
                <a:sym typeface="+mn-ea"/>
              </a:rPr>
              <a:t>共同的</a:t>
            </a:r>
            <a:r>
              <a:rPr lang="zh-CN" altLang="en-US" sz="2400" noProof="0" dirty="0">
                <a:ln>
                  <a:noFill/>
                </a:ln>
                <a:solidFill>
                  <a:schemeClr val="tx2"/>
                </a:solidFill>
                <a:effectLst/>
                <a:uLnTx/>
                <a:uFillTx/>
                <a:sym typeface="+mn-ea"/>
              </a:rPr>
              <a:t>意义。契约的意义可以从两个方面来理解，第一方面，契约和交换关系是提高财产的效用和价值的有效途径；第二，契约是个体的人之间相互承认的中介。在人相互承认为道德主体以及社会共同体中一员之前，首先是通过财产的相互转让建立相互承认关系的。当双方相互交换时，交换双方只有相互承认对方是人时才有可能，承认对方是交易的伙伴也就承认他是一个人，承认他是一个人，也就意味着他能成为自己的交易伙伴。契约关系是两个意志之间的统一和非统一的辩证关系。</a:t>
            </a:r>
            <a:r>
              <a:rPr lang="en-US" altLang="zh-CN" sz="2400" noProof="0" dirty="0">
                <a:ln>
                  <a:noFill/>
                </a:ln>
                <a:solidFill>
                  <a:schemeClr val="tx2"/>
                </a:solidFill>
                <a:effectLst/>
                <a:uLnTx/>
                <a:uFillTx/>
                <a:sym typeface="+mn-ea"/>
              </a:rPr>
              <a:t>“</a:t>
            </a:r>
            <a:r>
              <a:rPr lang="zh-CN" altLang="en-US" sz="2400" noProof="0" dirty="0">
                <a:ln>
                  <a:noFill/>
                </a:ln>
                <a:solidFill>
                  <a:schemeClr val="tx2"/>
                </a:solidFill>
                <a:effectLst/>
                <a:uLnTx/>
                <a:uFillTx/>
                <a:sym typeface="+mn-ea"/>
              </a:rPr>
              <a:t>契约关系起着中介作用，使在绝对区分中的独立所有人达到意志同一。”（</a:t>
            </a:r>
            <a:r>
              <a:rPr lang="en-US" sz="2400" noProof="0" dirty="0">
                <a:ln>
                  <a:noFill/>
                </a:ln>
                <a:solidFill>
                  <a:schemeClr val="tx2"/>
                </a:solidFill>
                <a:effectLst/>
                <a:uLnTx/>
                <a:uFillTx/>
                <a:sym typeface="+mn-ea"/>
              </a:rPr>
              <a:t>75</a:t>
            </a:r>
            <a:r>
              <a:rPr lang="zh-CN" altLang="en-US" sz="2400" noProof="0" dirty="0">
                <a:ln>
                  <a:noFill/>
                </a:ln>
                <a:solidFill>
                  <a:schemeClr val="tx2"/>
                </a:solidFill>
                <a:effectLst/>
                <a:uLnTx/>
                <a:uFillTx/>
                <a:sym typeface="+mn-ea"/>
              </a:rPr>
              <a:t>节）然而，这种意志的统一是有限的，“一方的意志并不与他方的意志同一，而且他自身是并且始终是特殊意志。”（</a:t>
            </a:r>
            <a:r>
              <a:rPr lang="en-US" sz="2400" noProof="0" dirty="0">
                <a:ln>
                  <a:noFill/>
                </a:ln>
                <a:solidFill>
                  <a:schemeClr val="tx2"/>
                </a:solidFill>
                <a:effectLst/>
                <a:uLnTx/>
                <a:uFillTx/>
                <a:sym typeface="+mn-ea"/>
              </a:rPr>
              <a:t>73</a:t>
            </a:r>
            <a:r>
              <a:rPr lang="zh-CN" altLang="en-US" sz="2400" noProof="0" dirty="0">
                <a:ln>
                  <a:noFill/>
                </a:ln>
                <a:solidFill>
                  <a:schemeClr val="tx2"/>
                </a:solidFill>
                <a:effectLst/>
                <a:uLnTx/>
                <a:uFillTx/>
                <a:ea typeface="宋体" panose="02010600030101010101" pitchFamily="2" charset="-122"/>
                <a:sym typeface="+mn-ea"/>
              </a:rPr>
              <a:t>节</a:t>
            </a:r>
            <a:r>
              <a:rPr lang="zh-CN" altLang="en-US" sz="2400" noProof="0" dirty="0">
                <a:ln>
                  <a:noFill/>
                </a:ln>
                <a:solidFill>
                  <a:schemeClr val="tx2"/>
                </a:solidFill>
                <a:effectLst/>
                <a:uLnTx/>
                <a:uFillTx/>
                <a:sym typeface="+mn-ea"/>
              </a:rPr>
              <a:t>）这就说明，社会不能等同于财产交易关系。</a:t>
            </a:r>
            <a:endParaRPr lang="zh-CN" altLang="en-US" sz="2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en-US" dirty="0">
                <a:sym typeface="+mn-ea"/>
              </a:rPr>
            </a:br>
            <a:r>
              <a:rPr lang="zh-CN" altLang="en-US" dirty="0">
                <a:sym typeface="+mn-ea"/>
              </a:rPr>
              <a:t>契约的本质和特征</a:t>
            </a:r>
            <a:br>
              <a:rPr lang="zh-CN" altLang="en-US" dirty="0"/>
            </a:br>
            <a:endParaRPr lang="zh-CN" altLang="en-US"/>
          </a:p>
        </p:txBody>
      </p:sp>
      <p:sp>
        <p:nvSpPr>
          <p:cNvPr id="3" name="文本框 2"/>
          <p:cNvSpPr txBox="1"/>
          <p:nvPr/>
        </p:nvSpPr>
        <p:spPr>
          <a:xfrm>
            <a:off x="487045" y="986155"/>
            <a:ext cx="11233150" cy="4399915"/>
          </a:xfrm>
          <a:prstGeom prst="rect">
            <a:avLst/>
          </a:prstGeom>
          <a:noFill/>
        </p:spPr>
        <p:txBody>
          <a:bodyPr wrap="square" rtlCol="0">
            <a:spAutoFit/>
          </a:bodyPr>
          <a:lstStyle/>
          <a:p>
            <a:pPr algn="l" eaLnBrk="1" hangingPunct="1"/>
            <a:r>
              <a:rPr lang="zh-CN" altLang="en-US" sz="2000" noProof="0" dirty="0">
                <a:ln>
                  <a:noFill/>
                </a:ln>
                <a:solidFill>
                  <a:schemeClr val="tx2"/>
                </a:solidFill>
                <a:effectLst/>
                <a:uLnTx/>
                <a:uFillTx/>
                <a:sym typeface="+mn-ea"/>
              </a:rPr>
              <a:t>契约是通过物的交换为中介形成的人与人之间的关系。 “由于契约是意志与意志间的相互关系，所以契约的本性就在于共同意志和特殊意志都得到表达。”（</a:t>
            </a:r>
            <a:r>
              <a:rPr lang="en-US" altLang="zh-CN" sz="2000" noProof="0" dirty="0">
                <a:ln>
                  <a:noFill/>
                </a:ln>
                <a:solidFill>
                  <a:schemeClr val="tx2"/>
                </a:solidFill>
                <a:effectLst/>
                <a:uLnTx/>
                <a:uFillTx/>
                <a:sym typeface="+mn-ea"/>
              </a:rPr>
              <a:t>78</a:t>
            </a:r>
            <a:r>
              <a:rPr lang="zh-CN" altLang="en-US" sz="2000" noProof="0" dirty="0">
                <a:ln>
                  <a:noFill/>
                </a:ln>
                <a:solidFill>
                  <a:schemeClr val="tx2"/>
                </a:solidFill>
                <a:effectLst/>
                <a:uLnTx/>
                <a:uFillTx/>
                <a:ea typeface="宋体" panose="02010600030101010101" pitchFamily="2" charset="-122"/>
                <a:sym typeface="+mn-ea"/>
              </a:rPr>
              <a:t>节）</a:t>
            </a:r>
            <a:r>
              <a:rPr lang="zh-CN" altLang="en-US" sz="2000" noProof="0" dirty="0">
                <a:ln>
                  <a:noFill/>
                </a:ln>
                <a:solidFill>
                  <a:schemeClr val="tx2"/>
                </a:solidFill>
                <a:effectLst/>
                <a:uLnTx/>
                <a:uFillTx/>
                <a:sym typeface="+mn-ea"/>
              </a:rPr>
              <a:t>契约中物与物关系不是单纯经济意义上的等价关系，而是人与人之间的意志关系。契约又不同于承诺，它具有法的实体性，“单纯的诺言和契约的区别在于，前者所表明的我欲赠予某物</a:t>
            </a:r>
            <a:r>
              <a:rPr lang="en-US" altLang="zh-CN" sz="2000" noProof="0" dirty="0">
                <a:ln>
                  <a:noFill/>
                </a:ln>
                <a:solidFill>
                  <a:schemeClr val="tx2"/>
                </a:solidFill>
                <a:effectLst/>
                <a:uLnTx/>
                <a:uFillTx/>
                <a:sym typeface="+mn-ea"/>
              </a:rPr>
              <a:t>——</a:t>
            </a:r>
            <a:r>
              <a:rPr lang="zh-CN" altLang="en-US" sz="2000" noProof="0" dirty="0">
                <a:ln>
                  <a:noFill/>
                </a:ln>
                <a:solidFill>
                  <a:schemeClr val="tx2"/>
                </a:solidFill>
                <a:effectLst/>
                <a:uLnTx/>
                <a:uFillTx/>
                <a:sym typeface="+mn-ea"/>
              </a:rPr>
              <a:t>仍然是我的意志的主观规定，从而我还可以变更。反之，契约中的约定条款本身已是我的意志的定在</a:t>
            </a:r>
            <a:r>
              <a:rPr lang="en-US" altLang="zh-CN" sz="2000" noProof="0" dirty="0">
                <a:ln>
                  <a:noFill/>
                </a:ln>
                <a:solidFill>
                  <a:schemeClr val="tx2"/>
                </a:solidFill>
                <a:effectLst/>
                <a:uLnTx/>
                <a:uFillTx/>
                <a:sym typeface="+mn-ea"/>
              </a:rPr>
              <a:t>——</a:t>
            </a:r>
            <a:r>
              <a:rPr lang="zh-CN" altLang="en-US" sz="2000" noProof="0" dirty="0">
                <a:ln>
                  <a:noFill/>
                </a:ln>
                <a:solidFill>
                  <a:schemeClr val="tx2"/>
                </a:solidFill>
                <a:effectLst/>
                <a:uLnTx/>
                <a:uFillTx/>
                <a:sym typeface="+mn-ea"/>
              </a:rPr>
              <a:t>。”</a:t>
            </a:r>
            <a:r>
              <a:rPr lang="en-US" altLang="zh-CN" sz="2000" noProof="0" dirty="0">
                <a:ln>
                  <a:noFill/>
                </a:ln>
                <a:solidFill>
                  <a:schemeClr val="tx2"/>
                </a:solidFill>
                <a:effectLst/>
                <a:uLnTx/>
                <a:uFillTx/>
                <a:sym typeface="+mn-ea"/>
              </a:rPr>
              <a:t>(</a:t>
            </a:r>
            <a:r>
              <a:rPr lang="zh-CN" altLang="en-US" sz="2000" noProof="0" dirty="0">
                <a:ln>
                  <a:noFill/>
                </a:ln>
                <a:solidFill>
                  <a:schemeClr val="tx2"/>
                </a:solidFill>
                <a:effectLst/>
                <a:uLnTx/>
                <a:uFillTx/>
                <a:sym typeface="+mn-ea"/>
              </a:rPr>
              <a:t>第</a:t>
            </a:r>
            <a:r>
              <a:rPr lang="en-US" altLang="zh-CN" sz="2000" noProof="0" dirty="0">
                <a:ln>
                  <a:noFill/>
                </a:ln>
                <a:solidFill>
                  <a:schemeClr val="tx2"/>
                </a:solidFill>
                <a:effectLst/>
                <a:uLnTx/>
                <a:uFillTx/>
                <a:sym typeface="+mn-ea"/>
              </a:rPr>
              <a:t>79</a:t>
            </a:r>
            <a:r>
              <a:rPr lang="zh-CN" altLang="en-US" sz="2000" noProof="0" dirty="0">
                <a:ln>
                  <a:noFill/>
                </a:ln>
                <a:solidFill>
                  <a:schemeClr val="tx2"/>
                </a:solidFill>
                <a:effectLst/>
                <a:uLnTx/>
                <a:uFillTx/>
                <a:sym typeface="+mn-ea"/>
              </a:rPr>
              <a:t>节）</a:t>
            </a:r>
            <a:endParaRPr kumimoji="0" lang="en-US" altLang="zh-CN" sz="2000" b="0" i="0" u="none" strike="noStrike" kern="1200" cap="none" spc="0" normalizeH="0" baseline="0" noProof="0" dirty="0">
              <a:ln>
                <a:noFill/>
              </a:ln>
              <a:solidFill>
                <a:schemeClr val="tx2"/>
              </a:solidFill>
              <a:effectLst/>
              <a:uLnTx/>
              <a:uFillTx/>
              <a:latin typeface="+mn-lt"/>
              <a:ea typeface="+mn-ea"/>
              <a:cs typeface="+mn-cs"/>
            </a:endParaRPr>
          </a:p>
          <a:p>
            <a:pPr algn="l" eaLnBrk="1" hangingPunct="1"/>
            <a:r>
              <a:rPr lang="zh-CN" altLang="en-US" sz="2000" dirty="0">
                <a:sym typeface="+mn-ea"/>
              </a:rPr>
              <a:t>契约有三个特征：</a:t>
            </a:r>
            <a:endParaRPr lang="en-US" altLang="zh-CN" sz="2000" dirty="0"/>
          </a:p>
          <a:p>
            <a:pPr algn="l" eaLnBrk="1" hangingPunct="1"/>
            <a:r>
              <a:rPr lang="zh-CN" altLang="en-US" sz="2000" dirty="0">
                <a:sym typeface="+mn-ea"/>
              </a:rPr>
              <a:t>第一，它是从任性的意志出发的；任何两个人之间的发生的交换关系，从概念上说都不是必然的。</a:t>
            </a:r>
            <a:endParaRPr lang="en-US" altLang="zh-CN" sz="2000" dirty="0"/>
          </a:p>
          <a:p>
            <a:pPr algn="l" eaLnBrk="1" hangingPunct="1"/>
            <a:r>
              <a:rPr lang="zh-CN" altLang="en-US" sz="2000" dirty="0">
                <a:sym typeface="+mn-ea"/>
              </a:rPr>
              <a:t>第二，契约是两个特殊意志达成的共同决定，虽然契约的出发点是特殊意志的主观要求，但它体现的是双方的共同意志，因而符合自由的概念，并具有理性的特征。</a:t>
            </a:r>
            <a:endParaRPr lang="en-US" altLang="zh-CN" sz="2000" dirty="0"/>
          </a:p>
          <a:p>
            <a:pPr algn="l" eaLnBrk="1" hangingPunct="1"/>
            <a:r>
              <a:rPr lang="zh-CN" altLang="en-US" sz="2000" dirty="0">
                <a:sym typeface="+mn-ea"/>
              </a:rPr>
              <a:t>第三，契约的客体只能是外在的个别物，不是别的什么东西。但是这种共同意志还不是自在自为的普遍意志；</a:t>
            </a:r>
            <a:endParaRPr lang="en-US" altLang="zh-CN" sz="2000" dirty="0"/>
          </a:p>
          <a:p>
            <a:pPr algn="l" eaLnBrk="1" hangingPunct="1"/>
            <a:r>
              <a:rPr lang="zh-CN" altLang="en-US" sz="2000" dirty="0">
                <a:sym typeface="+mn-ea"/>
              </a:rPr>
              <a:t>总之，契约是自由意志的定在，但是一种有限形式，因为</a:t>
            </a:r>
            <a:r>
              <a:rPr lang="zh-CN" altLang="en-US" sz="2000" noProof="0" dirty="0">
                <a:ln>
                  <a:noFill/>
                </a:ln>
                <a:solidFill>
                  <a:schemeClr val="tx2"/>
                </a:solidFill>
                <a:effectLst/>
                <a:uLnTx/>
                <a:uFillTx/>
                <a:sym typeface="+mn-ea"/>
              </a:rPr>
              <a:t>“一方的意志并不与他方的意志同一，而且他自身是并且始终是特殊意志。”无论是交换前还是交换后，他们都仍然是特殊意志。在这里，意志的普遍性仅仅体现为以物的交换和特殊福利的满足为目的的有限性形式。</a:t>
            </a:r>
            <a:endParaRPr lang="zh-CN" altLang="en-US"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en-US" dirty="0">
                <a:sym typeface="+mn-ea"/>
              </a:rPr>
            </a:br>
            <a:r>
              <a:rPr lang="zh-CN" altLang="en-US" dirty="0">
                <a:sym typeface="+mn-ea"/>
              </a:rPr>
              <a:t>契约的限度</a:t>
            </a:r>
            <a:endParaRPr lang="zh-CN" altLang="en-US"/>
          </a:p>
        </p:txBody>
      </p:sp>
      <p:sp>
        <p:nvSpPr>
          <p:cNvPr id="4" name="文本框 3"/>
          <p:cNvSpPr txBox="1"/>
          <p:nvPr/>
        </p:nvSpPr>
        <p:spPr>
          <a:xfrm>
            <a:off x="381000" y="1242695"/>
            <a:ext cx="11260455" cy="4892675"/>
          </a:xfrm>
          <a:prstGeom prst="rect">
            <a:avLst/>
          </a:prstGeom>
          <a:noFill/>
        </p:spPr>
        <p:txBody>
          <a:bodyPr wrap="square" rtlCol="0">
            <a:spAutoFit/>
          </a:bodyPr>
          <a:lstStyle/>
          <a:p>
            <a:pPr algn="l"/>
            <a:r>
              <a:rPr lang="zh-CN" altLang="en-US" sz="2400" dirty="0">
                <a:sym typeface="+mn-ea"/>
              </a:rPr>
              <a:t>契约是自由意志的定在，因而具有法的意义，但是，由于本性，它的合理生局限于一定的范围，超出它的范围，契约概念就会陷入</a:t>
            </a:r>
            <a:r>
              <a:rPr lang="en-US" altLang="zh-CN" sz="2400" dirty="0">
                <a:sym typeface="+mn-ea"/>
              </a:rPr>
              <a:t>“</a:t>
            </a:r>
            <a:r>
              <a:rPr lang="zh-CN" altLang="en-US" sz="2400" dirty="0">
                <a:ea typeface="宋体" panose="02010600030101010101" pitchFamily="2" charset="-122"/>
                <a:sym typeface="+mn-ea"/>
              </a:rPr>
              <a:t>范畴错误</a:t>
            </a:r>
            <a:r>
              <a:rPr lang="en-US" altLang="zh-CN" sz="2400" dirty="0">
                <a:ea typeface="宋体" panose="02010600030101010101" pitchFamily="2" charset="-122"/>
                <a:sym typeface="+mn-ea"/>
              </a:rPr>
              <a:t>”</a:t>
            </a:r>
            <a:r>
              <a:rPr lang="zh-CN" altLang="en-US" sz="2400" dirty="0">
                <a:ea typeface="宋体" panose="02010600030101010101" pitchFamily="2" charset="-122"/>
                <a:sym typeface="+mn-ea"/>
              </a:rPr>
              <a:t>。</a:t>
            </a:r>
            <a:r>
              <a:rPr lang="zh-CN" altLang="en-US" sz="2400" dirty="0">
                <a:sym typeface="+mn-ea"/>
              </a:rPr>
              <a:t>第一，契约自身的局限性。“在直接的人之间的相互关系中，他们的意志一般来说虽然是自在地同一的，而且在契约中又被他们设定为共同意志，但仍然是特殊意志。”因而，在契约中特殊意志不能真正达到普遍意志。第二，相对于更高的共同意志来说，契约是有局限性的。由契约的特征决定，不能把所有社会关系理解为契约关系。婚姻关系和国家本身不是契约的产物，把它们理解为契约关系是范畴误用。婚姻的契约论意味着把人的情感关系理解为利益交换关系；国家契约论把政治权利和政治义务建立在私有财产权上，把君主和国家作为契约的对象。这种观点的片面性在于把私有制放在不应有的过高位置上。国家契约论把国家的起源混同于个人的任性是错误的。黑格尔说：“生活于国家中，乃是理性所规定，纵使国家尚未存在，然而建立国家的理性要求却已存在。”（第</a:t>
            </a:r>
            <a:r>
              <a:rPr lang="en-US" altLang="zh-CN" sz="2400" dirty="0">
                <a:sym typeface="+mn-ea"/>
              </a:rPr>
              <a:t>75</a:t>
            </a:r>
            <a:r>
              <a:rPr lang="zh-CN" altLang="en-US" sz="2400" dirty="0">
                <a:ea typeface="宋体" panose="02010600030101010101" pitchFamily="2" charset="-122"/>
                <a:sym typeface="+mn-ea"/>
              </a:rPr>
              <a:t>节</a:t>
            </a:r>
            <a:r>
              <a:rPr lang="zh-CN" altLang="en-US" sz="2400" dirty="0">
                <a:sym typeface="+mn-ea"/>
              </a:rPr>
              <a:t>）国家是高于个人任性意志的普遍意志，这种意志不是个人意志任性的结合，而是有着更高的精神来源。</a:t>
            </a:r>
            <a:endParaRPr lang="zh-CN" altLang="en-US" sz="2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dirty="0"/>
              <a:t>不法</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2</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不法与犯罪</a:t>
            </a:r>
          </a:p>
        </p:txBody>
      </p:sp>
      <p:sp>
        <p:nvSpPr>
          <p:cNvPr id="3" name="文本框 2"/>
          <p:cNvSpPr txBox="1"/>
          <p:nvPr/>
        </p:nvSpPr>
        <p:spPr>
          <a:xfrm>
            <a:off x="455295" y="1076960"/>
            <a:ext cx="11116945" cy="4523105"/>
          </a:xfrm>
          <a:prstGeom prst="rect">
            <a:avLst/>
          </a:prstGeom>
          <a:noFill/>
        </p:spPr>
        <p:txBody>
          <a:bodyPr wrap="square" rtlCol="0">
            <a:spAutoFit/>
          </a:bodyPr>
          <a:lstStyle/>
          <a:p>
            <a:r>
              <a:rPr lang="zh-CN" altLang="en-US" sz="2400" dirty="0">
                <a:sym typeface="+mn-ea"/>
              </a:rPr>
              <a:t>如果说，法是普遍意志的定在，是对象化了的人的意志的规定，个人既可能遵守它，也可以违反它。不法与犯罪就是否定意义上的法，即法被否定的形式。</a:t>
            </a:r>
          </a:p>
          <a:p>
            <a:r>
              <a:rPr lang="zh-CN" altLang="en-US" sz="2400" dirty="0">
                <a:sym typeface="+mn-ea"/>
              </a:rPr>
              <a:t>不法和犯罪的产生：</a:t>
            </a:r>
            <a:r>
              <a:rPr lang="en-US" altLang="zh-CN" sz="2400" dirty="0">
                <a:sym typeface="+mn-ea"/>
              </a:rPr>
              <a:t>“</a:t>
            </a:r>
            <a:r>
              <a:rPr lang="zh-CN" altLang="en-US" sz="2400" dirty="0">
                <a:sym typeface="+mn-ea"/>
              </a:rPr>
              <a:t>在直接的人之间的相互关系中，他们的意志一般来说虽然是自在同一的</a:t>
            </a:r>
            <a:r>
              <a:rPr lang="en-US" altLang="zh-CN" sz="2400" dirty="0">
                <a:sym typeface="+mn-ea"/>
              </a:rPr>
              <a:t>……</a:t>
            </a:r>
            <a:r>
              <a:rPr lang="zh-CN" altLang="en-US" sz="2400" dirty="0">
                <a:sym typeface="+mn-ea"/>
              </a:rPr>
              <a:t>。因为他们是直接的人，所以其特殊意志是否与自在存在的意志相符合，乃是偶然的事</a:t>
            </a:r>
            <a:r>
              <a:rPr lang="en-US" altLang="zh-CN" sz="2400" dirty="0">
                <a:sym typeface="+mn-ea"/>
              </a:rPr>
              <a:t>”</a:t>
            </a:r>
            <a:r>
              <a:rPr lang="zh-CN" altLang="en-US" sz="2400" dirty="0">
                <a:sym typeface="+mn-ea"/>
              </a:rPr>
              <a:t>。契约的实现依赖于特殊意志的给付，而特殊意志完全可能违反自在地存在的法而行动。“由于缔约者在契约中尚保持着他们的特殊意志，所以契约仍未脱离任性阶段，而难免陷入不法。”（第</a:t>
            </a:r>
            <a:r>
              <a:rPr lang="en-US" altLang="zh-CN" sz="2400" dirty="0">
                <a:sym typeface="+mn-ea"/>
              </a:rPr>
              <a:t>81</a:t>
            </a:r>
            <a:r>
              <a:rPr lang="zh-CN" altLang="en-US" sz="2400" dirty="0">
                <a:ea typeface="宋体" panose="02010600030101010101" pitchFamily="2" charset="-122"/>
                <a:sym typeface="+mn-ea"/>
              </a:rPr>
              <a:t>节</a:t>
            </a:r>
            <a:r>
              <a:rPr lang="zh-CN" altLang="en-US" sz="2400" dirty="0">
                <a:sym typeface="+mn-ea"/>
              </a:rPr>
              <a:t>）</a:t>
            </a:r>
            <a:endParaRPr lang="en-US" altLang="zh-CN" sz="2400" dirty="0">
              <a:sym typeface="+mn-ea"/>
            </a:endParaRPr>
          </a:p>
          <a:p>
            <a:r>
              <a:rPr lang="zh-CN" altLang="en-US" sz="2400" dirty="0">
                <a:sym typeface="+mn-ea"/>
              </a:rPr>
              <a:t>不法的产生于概念与实存的矛盾，一方面，契约预设着普遍意志与特殊意志的统一，另一方面，事实上，不论是无犯意的不法和有意的犯罪都包含着契约的一方把自己的意志强加给另一方。在此意义上，不法与犯罪是以否定形式体现的自由意志，是法的否定形式。</a:t>
            </a:r>
            <a:endParaRPr lang="zh-CN" altLang="en-US" sz="2400" dirty="0"/>
          </a:p>
          <a:p>
            <a:endParaRPr lang="zh-CN" alt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不法（</a:t>
            </a:r>
            <a:r>
              <a:rPr lang="en-US" altLang="zh-CN"/>
              <a:t>wrong)</a:t>
            </a:r>
            <a:r>
              <a:rPr lang="zh-CN" altLang="en-US"/>
              <a:t>的形式</a:t>
            </a:r>
          </a:p>
        </p:txBody>
      </p:sp>
      <p:sp>
        <p:nvSpPr>
          <p:cNvPr id="3" name="文本框 2"/>
          <p:cNvSpPr txBox="1"/>
          <p:nvPr/>
        </p:nvSpPr>
        <p:spPr>
          <a:xfrm>
            <a:off x="669925" y="1089660"/>
            <a:ext cx="10902950" cy="5077460"/>
          </a:xfrm>
          <a:prstGeom prst="rect">
            <a:avLst/>
          </a:prstGeom>
          <a:noFill/>
        </p:spPr>
        <p:txBody>
          <a:bodyPr wrap="square" rtlCol="0">
            <a:spAutoFit/>
          </a:bodyPr>
          <a:lstStyle/>
          <a:p>
            <a:pPr algn="l" eaLnBrk="1" hangingPunct="1"/>
            <a:r>
              <a:rPr lang="zh-CN" altLang="en-US" sz="3600" dirty="0">
                <a:sym typeface="+mn-ea"/>
              </a:rPr>
              <a:t>无犯意的不法：权利双方承认法的普遍性，并同意财产应该属于对它有权利的那个人，争讼的对象是物应该属于那一方，这里的不法按照德文（</a:t>
            </a:r>
            <a:r>
              <a:rPr lang="en-US" altLang="zh-CN" sz="3600" dirty="0">
                <a:sym typeface="+mn-ea"/>
              </a:rPr>
              <a:t>unrecht)</a:t>
            </a:r>
            <a:r>
              <a:rPr lang="zh-CN" altLang="en-US" sz="3600" dirty="0">
                <a:sym typeface="+mn-ea"/>
              </a:rPr>
              <a:t>可以理解为违权。</a:t>
            </a:r>
            <a:endParaRPr lang="en-US" altLang="zh-CN" sz="3600" dirty="0"/>
          </a:p>
          <a:p>
            <a:pPr algn="l" eaLnBrk="1" hangingPunct="1"/>
            <a:r>
              <a:rPr lang="zh-CN" altLang="en-US" sz="3600" dirty="0">
                <a:sym typeface="+mn-ea"/>
              </a:rPr>
              <a:t>欺诈：自在的法主观上得到承认，但客观上仍然按照自己的特殊意志行动，即阳奉阴为，弄虚作假，不当得利。</a:t>
            </a:r>
            <a:endParaRPr lang="en-US" altLang="zh-CN" sz="3600" dirty="0"/>
          </a:p>
          <a:p>
            <a:pPr algn="l" eaLnBrk="1" hangingPunct="1"/>
            <a:r>
              <a:rPr lang="zh-CN" altLang="en-US" sz="3600" dirty="0">
                <a:sym typeface="+mn-ea"/>
              </a:rPr>
              <a:t>真正的不法是犯罪，在犯罪中法的主观方面和客观方面都遭到毁灭。</a:t>
            </a:r>
            <a:endParaRPr lang="zh-CN" altLang="en-US" sz="3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TANDARD">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3214</Words>
  <Application>Microsoft Office PowerPoint</Application>
  <PresentationFormat>宽屏</PresentationFormat>
  <Paragraphs>60</Paragraphs>
  <Slides>22</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22</vt:i4>
      </vt:variant>
    </vt:vector>
  </HeadingPairs>
  <TitlesOfParts>
    <vt:vector size="28" baseType="lpstr">
      <vt:lpstr>宋体</vt:lpstr>
      <vt:lpstr>微软雅黑</vt:lpstr>
      <vt:lpstr>Arial</vt:lpstr>
      <vt:lpstr>Calibri</vt:lpstr>
      <vt:lpstr>Symbol</vt:lpstr>
      <vt:lpstr>Office 主题</vt:lpstr>
      <vt:lpstr>抽象法：契约与不法</vt:lpstr>
      <vt:lpstr>契约概念</vt:lpstr>
      <vt:lpstr>从所有权到契约</vt:lpstr>
      <vt:lpstr>契约的意义和局限性</vt:lpstr>
      <vt:lpstr> 契约的本质和特征 </vt:lpstr>
      <vt:lpstr> 契约的限度</vt:lpstr>
      <vt:lpstr>不法</vt:lpstr>
      <vt:lpstr>不法与犯罪</vt:lpstr>
      <vt:lpstr>不法（wrong)的形式</vt:lpstr>
      <vt:lpstr>无犯意的不法</vt:lpstr>
      <vt:lpstr>欺诈</vt:lpstr>
      <vt:lpstr>犯罪与惩罚</vt:lpstr>
      <vt:lpstr>犯罪</vt:lpstr>
      <vt:lpstr>对现代刑法学的批判</vt:lpstr>
      <vt:lpstr>刑罚是否定的否定</vt:lpstr>
      <vt:lpstr>惩罚本质上是犯人的自我惩罚</vt:lpstr>
      <vt:lpstr>惩罚是自由意志的自我恢复</vt:lpstr>
      <vt:lpstr>思考题</vt:lpstr>
      <vt:lpstr>讨论题</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Ryan Lee</dc:creator>
  <cp:lastModifiedBy>xingfuw</cp:lastModifiedBy>
  <cp:revision>62</cp:revision>
  <dcterms:created xsi:type="dcterms:W3CDTF">2014-04-01T11:22:00Z</dcterms:created>
  <dcterms:modified xsi:type="dcterms:W3CDTF">2024-04-01T02:47:01Z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